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sldIdLst>
    <p:sldId id="294" r:id="rId3"/>
    <p:sldId id="256" r:id="rId4"/>
    <p:sldId id="276" r:id="rId5"/>
    <p:sldId id="258" r:id="rId6"/>
    <p:sldId id="259" r:id="rId7"/>
    <p:sldId id="274" r:id="rId8"/>
    <p:sldId id="277" r:id="rId9"/>
    <p:sldId id="278" r:id="rId10"/>
    <p:sldId id="279" r:id="rId11"/>
    <p:sldId id="260" r:id="rId12"/>
    <p:sldId id="267" r:id="rId13"/>
    <p:sldId id="269" r:id="rId14"/>
    <p:sldId id="266" r:id="rId15"/>
    <p:sldId id="261" r:id="rId16"/>
    <p:sldId id="265" r:id="rId17"/>
    <p:sldId id="283" r:id="rId18"/>
    <p:sldId id="284" r:id="rId19"/>
    <p:sldId id="285" r:id="rId20"/>
    <p:sldId id="257" r:id="rId21"/>
    <p:sldId id="264" r:id="rId22"/>
    <p:sldId id="263" r:id="rId23"/>
    <p:sldId id="280" r:id="rId24"/>
    <p:sldId id="281" r:id="rId25"/>
    <p:sldId id="282" r:id="rId26"/>
    <p:sldId id="288" r:id="rId27"/>
    <p:sldId id="289" r:id="rId28"/>
    <p:sldId id="290" r:id="rId29"/>
    <p:sldId id="262" r:id="rId30"/>
    <p:sldId id="270" r:id="rId31"/>
    <p:sldId id="291" r:id="rId32"/>
    <p:sldId id="272" r:id="rId33"/>
    <p:sldId id="292" r:id="rId34"/>
    <p:sldId id="293" r:id="rId3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A1453E-4218-43B6-A630-5CD858997F4B}">
          <p14:sldIdLst>
            <p14:sldId id="294"/>
            <p14:sldId id="256"/>
            <p14:sldId id="276"/>
            <p14:sldId id="258"/>
            <p14:sldId id="259"/>
            <p14:sldId id="274"/>
            <p14:sldId id="277"/>
            <p14:sldId id="278"/>
            <p14:sldId id="279"/>
            <p14:sldId id="260"/>
            <p14:sldId id="267"/>
            <p14:sldId id="269"/>
            <p14:sldId id="266"/>
            <p14:sldId id="261"/>
            <p14:sldId id="265"/>
            <p14:sldId id="283"/>
            <p14:sldId id="284"/>
          </p14:sldIdLst>
        </p14:section>
        <p14:section name="Раздел без заголовка" id="{573C0D12-C81C-4A1F-A0CB-12DAE95BCB4E}">
          <p14:sldIdLst>
            <p14:sldId id="285"/>
            <p14:sldId id="257"/>
            <p14:sldId id="264"/>
            <p14:sldId id="263"/>
            <p14:sldId id="280"/>
            <p14:sldId id="281"/>
            <p14:sldId id="282"/>
            <p14:sldId id="288"/>
            <p14:sldId id="289"/>
            <p14:sldId id="290"/>
            <p14:sldId id="262"/>
            <p14:sldId id="270"/>
            <p14:sldId id="291"/>
            <p14:sldId id="272"/>
            <p14:sldId id="292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anose="05000000000000000000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hyperlink" Target="http://hbs-sales.ru/sites/default/files/docs/ebi_r430_spec_n_tech_.pdf" TargetMode="Externa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 smtClean="0"/>
            </a:br>
            <a:br>
              <a:rPr lang="ru-RU" dirty="0"/>
            </a:br>
            <a:br>
              <a:rPr lang="ru-RU" dirty="0" smtClean="0"/>
            </a:br>
            <a:br>
              <a:rPr lang="ru-RU" dirty="0"/>
            </a:br>
            <a:br>
              <a:rPr lang="ru-RU" dirty="0" smtClean="0"/>
            </a:br>
            <a:r>
              <a:rPr lang="ru-RU" dirty="0" smtClean="0"/>
              <a:t>Техническое обслуживание и ремонт МКД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sz="2700" dirty="0" smtClean="0">
                <a:solidFill>
                  <a:srgbClr val="FF0000"/>
                </a:solidFill>
              </a:rPr>
              <a:t>ООО </a:t>
            </a:r>
            <a:r>
              <a:rPr lang="ru-RU" sz="2700" dirty="0">
                <a:solidFill>
                  <a:srgbClr val="FF0000"/>
                </a:solidFill>
              </a:rPr>
              <a:t>«Сфера </a:t>
            </a:r>
            <a:br>
              <a:rPr lang="ru-RU" sz="3600" dirty="0">
                <a:solidFill>
                  <a:srgbClr val="FF0000"/>
                </a:solidFill>
              </a:rPr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5799" y="2276872"/>
            <a:ext cx="4114799" cy="38404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шторки на шлагбауме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572000" y="2204864"/>
            <a:ext cx="3877055" cy="39124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 t="39717" r="56223" b="8995"/>
          <a:stretch>
            <a:fillRect/>
          </a:stretch>
        </p:blipFill>
        <p:spPr bwMode="auto">
          <a:xfrm>
            <a:off x="4800599" y="2971800"/>
            <a:ext cx="3636819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79037\Desktop\11891a23-9f5f-42a6-9328-1ab3ffdcb8e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b="23529"/>
          <a:stretch>
            <a:fillRect/>
          </a:stretch>
        </p:blipFill>
        <p:spPr bwMode="auto">
          <a:xfrm>
            <a:off x="2530702" y="3111343"/>
            <a:ext cx="2188268" cy="239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79037\Desktop\сайт\итп\4ce0a6de-26a5-4afe-9462-9df7efdb1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7493" r="10187" b="26192"/>
          <a:stretch>
            <a:fillRect/>
          </a:stretch>
        </p:blipFill>
        <p:spPr bwMode="auto">
          <a:xfrm>
            <a:off x="285867" y="3111343"/>
            <a:ext cx="2415423" cy="24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4009" y="1988840"/>
            <a:ext cx="4248472" cy="41284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С 2010 года эксплуатировалась водосточная система многоквартирного дома. Кровля многоквартирного дома плоская с тротуарной плиткой на сухой цементной песчаной смеси. Во время эксплуатации кровли часть сухой смеси </a:t>
            </a:r>
            <a:r>
              <a:rPr lang="ru-RU" dirty="0" smtClean="0"/>
              <a:t>смывалась </a:t>
            </a:r>
            <a:r>
              <a:rPr lang="ru-RU" dirty="0"/>
              <a:t>и </a:t>
            </a:r>
            <a:r>
              <a:rPr lang="ru-RU" dirty="0" smtClean="0"/>
              <a:t>нарастала  </a:t>
            </a:r>
            <a:r>
              <a:rPr lang="ru-RU" dirty="0"/>
              <a:t>на стенки водосточных труб, в следствии чего произошел зарастание трубы цементными отложениями Летом 2021 г. после сильного ливня в срочном порядке замена всех выводов водосточных труб на кровле. Заменили трубу горячего водоснабжения более 30 м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7" descr="C:\Users\79037\Desktop\сайт\работы в агусте\31e97e36-91bc-40cd-a121-e7c4d669d65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t="20755" r="47074" b="44434"/>
          <a:stretch>
            <a:fillRect/>
          </a:stretch>
        </p:blipFill>
        <p:spPr bwMode="auto">
          <a:xfrm>
            <a:off x="1094440" y="1931293"/>
            <a:ext cx="124531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69476"/>
            <a:ext cx="1770296" cy="20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79037\Desktop\сайт\работы в агусте\2c755cf1-a3e0-4886-9397-e3cf6b7ce7a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1668384" cy="210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C:\Users\79037\Desktop\сайт\отправлен июнь чернов\КЛИНИНГ\7bfb706d-c04d-422f-bd79-dfc74ed7fc73.jpg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688" y="1844824"/>
            <a:ext cx="2181522" cy="387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3851920" y="2132856"/>
            <a:ext cx="5112568" cy="4176463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Своевременная подготовка к отопительному сезону позволит избежать неприятностей в эксплуатации зданий в зимний период времени. Устранение любых поломок в авральном порядке требует крупных вложений, не говоря про моральные издержки. Своевременное определение неисправностей и их плановый ремонт – это солидная экономия ресурсов.</a:t>
            </a:r>
            <a:br>
              <a:rPr lang="ru-RU" sz="1800" dirty="0" smtClean="0"/>
            </a:br>
            <a:r>
              <a:rPr lang="ru-RU" sz="1800" dirty="0" smtClean="0"/>
              <a:t>Подготовка к отопительному сезону включает в себя ряд мероприятий:</a:t>
            </a:r>
            <a:br>
              <a:rPr lang="ru-RU" sz="1800" dirty="0" smtClean="0"/>
            </a:br>
            <a:r>
              <a:rPr lang="ru-RU" sz="1800" dirty="0" smtClean="0"/>
              <a:t>Осмотр и профилактика тепловых энергетических установок;</a:t>
            </a:r>
            <a:br>
              <a:rPr lang="ru-RU" sz="1800" dirty="0" smtClean="0"/>
            </a:br>
            <a:r>
              <a:rPr lang="ru-RU" sz="1800" dirty="0" smtClean="0"/>
              <a:t>Проверка целостности и работоспособности оборудования (насосного и вспомогательного)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145210" y="1988840"/>
            <a:ext cx="5747271" cy="4111923"/>
          </a:xfrm>
        </p:spPr>
        <p:txBody>
          <a:bodyPr>
            <a:normAutofit fontScale="77500" lnSpcReduction="20000"/>
          </a:bodyPr>
          <a:lstStyle/>
          <a:p>
            <a:r>
              <a:rPr lang="ru-RU" sz="2500" dirty="0"/>
              <a:t>Промывка отопительной системы с помощью </a:t>
            </a:r>
            <a:r>
              <a:rPr lang="ru-RU" sz="2500" dirty="0" err="1"/>
              <a:t>гидропневматики</a:t>
            </a:r>
            <a:r>
              <a:rPr lang="ru-RU" sz="2500" dirty="0"/>
              <a:t> и антикоррозионных составов;</a:t>
            </a:r>
            <a:br>
              <a:rPr lang="ru-RU" sz="2500" dirty="0"/>
            </a:br>
            <a:r>
              <a:rPr lang="ru-RU" sz="2500" dirty="0"/>
              <a:t>Проверка наличия и работоспособности контрольно-учётных приборов;</a:t>
            </a:r>
            <a:br>
              <a:rPr lang="ru-RU" sz="2500" dirty="0"/>
            </a:br>
            <a:r>
              <a:rPr lang="ru-RU" sz="2500" dirty="0" err="1"/>
              <a:t>Опрессовка</a:t>
            </a:r>
            <a:r>
              <a:rPr lang="ru-RU" sz="2500" dirty="0"/>
              <a:t> (гидравлические испытания отопительных систем на прочность и плотность);</a:t>
            </a:r>
            <a:br>
              <a:rPr lang="ru-RU" sz="2500" dirty="0"/>
            </a:br>
            <a:r>
              <a:rPr lang="ru-RU" sz="2500" dirty="0"/>
              <a:t>Очистка грязевиков и фильтров;</a:t>
            </a:r>
            <a:br>
              <a:rPr lang="ru-RU" sz="2500" dirty="0"/>
            </a:br>
            <a:r>
              <a:rPr lang="ru-RU" sz="2500" dirty="0"/>
              <a:t>Проверка манометров (приборов для измерения давления);</a:t>
            </a:r>
            <a:br>
              <a:rPr lang="ru-RU" sz="2500" dirty="0"/>
            </a:br>
            <a:r>
              <a:rPr lang="ru-RU" sz="2500" dirty="0"/>
              <a:t>Устранение выявленных нарушений и поломок;</a:t>
            </a:r>
            <a:br>
              <a:rPr lang="ru-RU" sz="2500" dirty="0"/>
            </a:br>
            <a:r>
              <a:rPr lang="ru-RU" sz="2500" dirty="0"/>
              <a:t>Устранена  утечки отсечного крана </a:t>
            </a:r>
            <a:r>
              <a:rPr lang="ru-RU" sz="2500" dirty="0" err="1"/>
              <a:t>монометра</a:t>
            </a:r>
            <a:r>
              <a:rPr lang="ru-RU" sz="2500" dirty="0"/>
              <a:t>; </a:t>
            </a:r>
            <a:br>
              <a:rPr lang="ru-RU" sz="2500" dirty="0"/>
            </a:br>
            <a:r>
              <a:rPr lang="ru-RU" sz="2500" dirty="0"/>
              <a:t>Установлен </a:t>
            </a:r>
            <a:r>
              <a:rPr lang="ru-RU" sz="2500" dirty="0" err="1"/>
              <a:t>воздухоотводчик</a:t>
            </a:r>
            <a:r>
              <a:rPr lang="ru-RU" sz="2500" dirty="0"/>
              <a:t> на ГВС на 26 этаже;</a:t>
            </a:r>
            <a:br>
              <a:rPr lang="ru-RU" sz="2500" dirty="0"/>
            </a:br>
            <a:r>
              <a:rPr lang="ru-RU" sz="2500" dirty="0"/>
              <a:t>Замена отсечного крана(40);</a:t>
            </a:r>
            <a:br>
              <a:rPr lang="ru-RU" sz="2500" dirty="0"/>
            </a:br>
            <a:r>
              <a:rPr lang="ru-RU" sz="2500" dirty="0"/>
              <a:t>Замена </a:t>
            </a:r>
            <a:r>
              <a:rPr lang="ru-RU" sz="2500" dirty="0" err="1"/>
              <a:t>бочёнка</a:t>
            </a:r>
            <a:r>
              <a:rPr lang="ru-RU" sz="2500" dirty="0"/>
              <a:t> после крана(40) на 16 этаже, правая сторона;</a:t>
            </a:r>
            <a:br>
              <a:rPr lang="ru-RU" sz="2500" dirty="0"/>
            </a:br>
            <a:endParaRPr lang="en-US" sz="2500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25ae602-aac4-488b-872a-1a402f510399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088232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4"/>
          <p:cNvSpPr txBox="1"/>
          <p:nvPr/>
        </p:nvSpPr>
        <p:spPr>
          <a:xfrm>
            <a:off x="611560" y="1988840"/>
            <a:ext cx="8424936" cy="4490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Установлены </a:t>
            </a:r>
            <a:r>
              <a:rPr lang="ru-RU" sz="1600" dirty="0" err="1" smtClean="0"/>
              <a:t>монометры</a:t>
            </a:r>
            <a:r>
              <a:rPr lang="ru-RU" sz="1600" dirty="0" smtClean="0"/>
              <a:t> на гребёнках на 1, 15 этажах; </a:t>
            </a:r>
            <a:br>
              <a:rPr lang="ru-RU" sz="1600" dirty="0" smtClean="0"/>
            </a:br>
            <a:r>
              <a:rPr lang="ru-RU" sz="1600" dirty="0" smtClean="0"/>
              <a:t>Установлен манометр на 27 этаже, левая сторона;</a:t>
            </a:r>
            <a:br>
              <a:rPr lang="ru-RU" sz="1600" dirty="0" smtClean="0"/>
            </a:br>
            <a:r>
              <a:rPr lang="ru-RU" sz="1600" dirty="0" smtClean="0"/>
              <a:t>Замена американки (40), а так же замена </a:t>
            </a:r>
            <a:r>
              <a:rPr lang="ru-RU" sz="1600" dirty="0" err="1" smtClean="0"/>
              <a:t>нипелей</a:t>
            </a:r>
            <a:r>
              <a:rPr lang="ru-RU" sz="1600" dirty="0" smtClean="0"/>
              <a:t> (40)-2шт. на 5 этаже, левая сторона;</a:t>
            </a:r>
            <a:br>
              <a:rPr lang="ru-RU" sz="1600" dirty="0" smtClean="0"/>
            </a:br>
            <a:r>
              <a:rPr lang="ru-RU" sz="1600" dirty="0" err="1" smtClean="0"/>
              <a:t>Перепаковка</a:t>
            </a:r>
            <a:r>
              <a:rPr lang="ru-RU" sz="1600" dirty="0" smtClean="0"/>
              <a:t> крана и замена прокладки на американке на 26 этаже правая сторона;</a:t>
            </a:r>
            <a:br>
              <a:rPr lang="ru-RU" sz="1600" dirty="0" smtClean="0"/>
            </a:br>
            <a:r>
              <a:rPr lang="ru-RU" sz="1600" dirty="0" smtClean="0"/>
              <a:t>Установлены манометры на новых редукторах на 8, 11, 17 этажах;</a:t>
            </a:r>
            <a:br>
              <a:rPr lang="ru-RU" sz="1600" dirty="0" smtClean="0"/>
            </a:br>
            <a:r>
              <a:rPr lang="ru-RU" sz="1600" dirty="0" smtClean="0"/>
              <a:t>Заменен участок трубы до отсечного крана, перепаковали на 21 этаже;</a:t>
            </a:r>
            <a:br>
              <a:rPr lang="ru-RU" sz="1600" dirty="0" smtClean="0"/>
            </a:br>
            <a:r>
              <a:rPr lang="ru-RU" sz="1600" dirty="0" err="1" smtClean="0"/>
              <a:t>Перепаковка</a:t>
            </a:r>
            <a:r>
              <a:rPr lang="ru-RU" sz="1600" dirty="0" smtClean="0"/>
              <a:t> и замена </a:t>
            </a:r>
            <a:r>
              <a:rPr lang="ru-RU" sz="1600" dirty="0" err="1" smtClean="0"/>
              <a:t>бочёнка</a:t>
            </a:r>
            <a:r>
              <a:rPr lang="ru-RU" sz="1600" dirty="0" smtClean="0"/>
              <a:t> между краном и фильтром на 2 этаже, левая сторона;</a:t>
            </a:r>
            <a:br>
              <a:rPr lang="ru-RU" sz="1600" dirty="0" smtClean="0"/>
            </a:br>
            <a:r>
              <a:rPr lang="ru-RU" sz="1600" dirty="0" err="1" smtClean="0"/>
              <a:t>Перепаковка</a:t>
            </a:r>
            <a:r>
              <a:rPr lang="ru-RU" sz="1600" dirty="0" smtClean="0"/>
              <a:t> после отсечного крана на 5 этаж, левая сторона;</a:t>
            </a:r>
            <a:br>
              <a:rPr lang="ru-RU" sz="1600" dirty="0" smtClean="0"/>
            </a:br>
            <a:r>
              <a:rPr lang="ru-RU" sz="1600" dirty="0" smtClean="0"/>
              <a:t>Замена редуктора давления , переходов 32/40 - 2шт, полная </a:t>
            </a:r>
            <a:r>
              <a:rPr lang="ru-RU" sz="1600" dirty="0" err="1" smtClean="0"/>
              <a:t>перепаковка</a:t>
            </a:r>
            <a:r>
              <a:rPr lang="ru-RU" sz="1600" dirty="0" smtClean="0"/>
              <a:t>. в левом шкафу </a:t>
            </a:r>
            <a:r>
              <a:rPr lang="ru-RU" sz="1600" dirty="0" err="1" smtClean="0"/>
              <a:t>перепаковка</a:t>
            </a:r>
            <a:r>
              <a:rPr lang="ru-RU" sz="1600" dirty="0" smtClean="0"/>
              <a:t> и чистка фильтра грубой очистки, а также замена </a:t>
            </a:r>
            <a:r>
              <a:rPr lang="ru-RU" sz="1600" dirty="0" err="1" smtClean="0"/>
              <a:t>бочёнка</a:t>
            </a:r>
            <a:r>
              <a:rPr lang="ru-RU" sz="1600" dirty="0" smtClean="0"/>
              <a:t> между краном и фильтром на 17 этаже, в правом шкафу;</a:t>
            </a:r>
            <a:br>
              <a:rPr lang="ru-RU" sz="1600" dirty="0" smtClean="0"/>
            </a:br>
            <a:r>
              <a:rPr lang="ru-RU" sz="1600" dirty="0" smtClean="0"/>
              <a:t>Проведены сварочные работы на   -1 этаже;</a:t>
            </a:r>
            <a:br>
              <a:rPr lang="ru-RU" sz="1600" dirty="0" smtClean="0"/>
            </a:br>
            <a:r>
              <a:rPr lang="ru-RU" sz="1600" dirty="0" smtClean="0"/>
              <a:t>Проведены сварочные работы на 12 этаже;</a:t>
            </a:r>
            <a:br>
              <a:rPr lang="ru-RU" sz="1600" dirty="0" smtClean="0"/>
            </a:br>
            <a:r>
              <a:rPr lang="ru-RU" sz="1600" dirty="0" smtClean="0"/>
              <a:t>Переварена </a:t>
            </a:r>
            <a:r>
              <a:rPr lang="ru-RU" sz="1600" dirty="0" err="1" smtClean="0"/>
              <a:t>закальцовка</a:t>
            </a:r>
            <a:r>
              <a:rPr lang="ru-RU" sz="1600" dirty="0" smtClean="0"/>
              <a:t> ГВС установлено разборное соединение  на14 этаже;</a:t>
            </a:r>
            <a:br>
              <a:rPr lang="ru-RU" sz="1600" dirty="0" smtClean="0"/>
            </a:br>
            <a:r>
              <a:rPr lang="ru-RU" sz="1600" dirty="0" smtClean="0"/>
              <a:t>Переварена </a:t>
            </a:r>
            <a:r>
              <a:rPr lang="ru-RU" sz="1600" dirty="0" err="1" smtClean="0"/>
              <a:t>закальцовка</a:t>
            </a:r>
            <a:r>
              <a:rPr lang="ru-RU" sz="1600" dirty="0" smtClean="0"/>
              <a:t> ГВС, установлено разборное соединение на 26 этаже;</a:t>
            </a:r>
            <a:br>
              <a:rPr lang="ru-RU" sz="1600" dirty="0" smtClean="0"/>
            </a:br>
            <a:r>
              <a:rPr lang="ru-RU" sz="1600" dirty="0" err="1" smtClean="0"/>
              <a:t>Перепаковка</a:t>
            </a:r>
            <a:r>
              <a:rPr lang="ru-RU" sz="1600" dirty="0" smtClean="0"/>
              <a:t> и замена отсечного крана на 21 этаже, левая сторона;</a:t>
            </a:r>
            <a:br>
              <a:rPr lang="ru-RU" sz="1600" dirty="0" smtClean="0"/>
            </a:br>
            <a:r>
              <a:rPr lang="ru-RU" sz="1600" dirty="0" smtClean="0"/>
              <a:t>Замена отсечного крана ГВС, замена фильтра грубой очистки; </a:t>
            </a:r>
            <a:br>
              <a:rPr lang="ru-RU" sz="1600" dirty="0" smtClean="0"/>
            </a:b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51520" y="1916832"/>
            <a:ext cx="8568951" cy="4680520"/>
          </a:xfrm>
        </p:spPr>
        <p:txBody>
          <a:bodyPr>
            <a:noAutofit/>
          </a:bodyPr>
          <a:lstStyle/>
          <a:p>
            <a:br>
              <a:rPr lang="ru-RU" sz="1200" dirty="0" smtClean="0"/>
            </a:br>
            <a:r>
              <a:rPr lang="ru-RU" sz="1400" dirty="0" smtClean="0"/>
              <a:t>Установлены </a:t>
            </a:r>
            <a:r>
              <a:rPr lang="ru-RU" sz="1400" dirty="0" err="1" smtClean="0"/>
              <a:t>монометры</a:t>
            </a:r>
            <a:r>
              <a:rPr lang="ru-RU" sz="1400" dirty="0" smtClean="0"/>
              <a:t> на гребёнках на 1, 15 этажах; </a:t>
            </a:r>
            <a:br>
              <a:rPr lang="ru-RU" sz="1400" dirty="0" smtClean="0"/>
            </a:br>
            <a:r>
              <a:rPr lang="ru-RU" sz="1400" dirty="0" smtClean="0"/>
              <a:t>Установлен </a:t>
            </a:r>
            <a:r>
              <a:rPr lang="ru-RU" sz="1400" dirty="0"/>
              <a:t>манометр на 27 этаже, левая сторона;</a:t>
            </a:r>
            <a:br>
              <a:rPr lang="ru-RU" sz="1400" dirty="0"/>
            </a:br>
            <a:r>
              <a:rPr lang="ru-RU" sz="1400" dirty="0"/>
              <a:t>Замена американки (40), а так же замена </a:t>
            </a:r>
            <a:r>
              <a:rPr lang="ru-RU" sz="1400" dirty="0" err="1"/>
              <a:t>нипелей</a:t>
            </a:r>
            <a:r>
              <a:rPr lang="ru-RU" sz="1400" dirty="0"/>
              <a:t> (40)-2шт. на 5 этаже, левая сторона;</a:t>
            </a:r>
            <a:br>
              <a:rPr lang="ru-RU" sz="1400" dirty="0"/>
            </a:br>
            <a:r>
              <a:rPr lang="ru-RU" sz="1400" dirty="0" err="1"/>
              <a:t>Перепаковка</a:t>
            </a:r>
            <a:r>
              <a:rPr lang="ru-RU" sz="1400" dirty="0"/>
              <a:t> крана и замена прокладки на американке на 26 этаже правая сторона;</a:t>
            </a:r>
            <a:br>
              <a:rPr lang="ru-RU" sz="1400" dirty="0"/>
            </a:br>
            <a:r>
              <a:rPr lang="ru-RU" sz="1400" dirty="0"/>
              <a:t>Установлены манометры на новых редукторах на 8, 11, 17 этажах;</a:t>
            </a:r>
            <a:br>
              <a:rPr lang="ru-RU" sz="1400" dirty="0"/>
            </a:br>
            <a:r>
              <a:rPr lang="ru-RU" sz="1400" dirty="0"/>
              <a:t>Заменен участок трубы до отсечного крана, перепаковали на 21 этаже;</a:t>
            </a:r>
            <a:br>
              <a:rPr lang="ru-RU" sz="1400" dirty="0"/>
            </a:br>
            <a:r>
              <a:rPr lang="ru-RU" sz="1400" dirty="0" err="1"/>
              <a:t>Перепаковка</a:t>
            </a:r>
            <a:r>
              <a:rPr lang="ru-RU" sz="1400" dirty="0"/>
              <a:t> и замена </a:t>
            </a:r>
            <a:r>
              <a:rPr lang="ru-RU" sz="1400" dirty="0" err="1"/>
              <a:t>бочёнка</a:t>
            </a:r>
            <a:r>
              <a:rPr lang="ru-RU" sz="1400" dirty="0"/>
              <a:t> между краном и фильтром на 2 этаже, левая сторона;</a:t>
            </a:r>
            <a:br>
              <a:rPr lang="ru-RU" sz="1400" dirty="0"/>
            </a:br>
            <a:r>
              <a:rPr lang="ru-RU" sz="1400" dirty="0" err="1"/>
              <a:t>Перепаковка</a:t>
            </a:r>
            <a:r>
              <a:rPr lang="ru-RU" sz="1400" dirty="0"/>
              <a:t> после отсечного крана на 5 этаж, левая сторона;</a:t>
            </a:r>
            <a:br>
              <a:rPr lang="ru-RU" sz="1400" dirty="0"/>
            </a:br>
            <a:r>
              <a:rPr lang="ru-RU" sz="1400" dirty="0"/>
              <a:t>Замена редуктора давления , переходов 32/40 - 2шт, полная </a:t>
            </a:r>
            <a:r>
              <a:rPr lang="ru-RU" sz="1400" dirty="0" err="1"/>
              <a:t>перепаковка</a:t>
            </a:r>
            <a:r>
              <a:rPr lang="ru-RU" sz="1400" dirty="0"/>
              <a:t>. в левом шкафу </a:t>
            </a:r>
            <a:r>
              <a:rPr lang="ru-RU" sz="1400" dirty="0" err="1"/>
              <a:t>перепаковка</a:t>
            </a:r>
            <a:r>
              <a:rPr lang="ru-RU" sz="1400" dirty="0"/>
              <a:t> и чистка фильтра грубой очистки, а также замена </a:t>
            </a:r>
            <a:r>
              <a:rPr lang="ru-RU" sz="1400" dirty="0" err="1"/>
              <a:t>бочёнка</a:t>
            </a:r>
            <a:r>
              <a:rPr lang="ru-RU" sz="1400" dirty="0"/>
              <a:t> между краном и фильтром на 17 этаже, в правом шкафу;</a:t>
            </a:r>
            <a:br>
              <a:rPr lang="ru-RU" sz="1400" dirty="0"/>
            </a:br>
            <a:r>
              <a:rPr lang="ru-RU" sz="1400" dirty="0"/>
              <a:t>Проведены сварочные работы на   -1 этаже;</a:t>
            </a:r>
            <a:br>
              <a:rPr lang="ru-RU" sz="1400" dirty="0"/>
            </a:br>
            <a:r>
              <a:rPr lang="ru-RU" sz="1400" dirty="0"/>
              <a:t>Проведены сварочные работы на 12 этаже;</a:t>
            </a:r>
            <a:br>
              <a:rPr lang="ru-RU" sz="1400" dirty="0"/>
            </a:br>
            <a:r>
              <a:rPr lang="ru-RU" sz="1400" dirty="0"/>
              <a:t>Переварена </a:t>
            </a:r>
            <a:r>
              <a:rPr lang="ru-RU" sz="1400" dirty="0" err="1"/>
              <a:t>закальцовка</a:t>
            </a:r>
            <a:r>
              <a:rPr lang="ru-RU" sz="1400" dirty="0"/>
              <a:t> ГВС установлено разборное соединение  на14 этаже;</a:t>
            </a:r>
            <a:br>
              <a:rPr lang="ru-RU" sz="1400" dirty="0"/>
            </a:br>
            <a:r>
              <a:rPr lang="ru-RU" sz="1400" dirty="0"/>
              <a:t>Переварена </a:t>
            </a:r>
            <a:r>
              <a:rPr lang="ru-RU" sz="1400" dirty="0" err="1"/>
              <a:t>закальцовка</a:t>
            </a:r>
            <a:r>
              <a:rPr lang="ru-RU" sz="1400" dirty="0"/>
              <a:t> ГВС, установлено разборное соединение на 26 этаже;</a:t>
            </a:r>
            <a:br>
              <a:rPr lang="ru-RU" sz="1400" dirty="0"/>
            </a:br>
            <a:r>
              <a:rPr lang="ru-RU" sz="1400" dirty="0" err="1"/>
              <a:t>Перепаковка</a:t>
            </a:r>
            <a:r>
              <a:rPr lang="ru-RU" sz="1400" dirty="0"/>
              <a:t> и замена отсечного крана на 21 этаже, левая сторона;</a:t>
            </a:r>
            <a:br>
              <a:rPr lang="ru-RU" sz="1400" dirty="0"/>
            </a:br>
            <a:r>
              <a:rPr lang="ru-RU" sz="1400" dirty="0"/>
              <a:t>Замена отсечного крана ГВС, замена фильтра грубой очистки; </a:t>
            </a:r>
            <a:br>
              <a:rPr lang="ru-RU" sz="1400" dirty="0"/>
            </a:br>
            <a:br>
              <a:rPr lang="ru-RU" sz="1400" dirty="0"/>
            </a:br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392" y="116632"/>
            <a:ext cx="6416104" cy="1507774"/>
          </a:xfrm>
        </p:spPr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220072" y="1268760"/>
            <a:ext cx="3600399" cy="5328592"/>
          </a:xfrm>
        </p:spPr>
        <p:txBody>
          <a:bodyPr>
            <a:noAutofit/>
          </a:bodyPr>
          <a:lstStyle/>
          <a:p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2" name="Picture 14" descr="bedca05c-084b-436e-8028-796920b514a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02" y="4201101"/>
            <a:ext cx="1559525" cy="174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9403efb8-5727-4f28-91af-97edefe4d66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42" y="2142009"/>
            <a:ext cx="1547285" cy="206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2142008"/>
            <a:ext cx="5976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a typeface="Calibri" panose="020F0502020204030204"/>
                <a:cs typeface="Times New Roman" panose="02020603050405020304"/>
              </a:rPr>
              <a:t>Обслуживание ИТП, ЦТП специализированной организацией и ТСН(ж) «Дом в сосновой роще»</a:t>
            </a:r>
            <a:endParaRPr lang="ru-RU" sz="16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Calibri" panose="020F0502020204030204"/>
                <a:cs typeface="Times New Roman" panose="02020603050405020304"/>
              </a:rPr>
              <a:t>Индивидуальный тепловой пункт (ИТП) предназначен для обеспечения здания отоплением и горячим водоснабжением. </a:t>
            </a:r>
            <a:endParaRPr lang="ru-RU" sz="16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Calibri" panose="020F0502020204030204"/>
                <a:cs typeface="Times New Roman" panose="02020603050405020304"/>
              </a:rPr>
              <a:t>Тепловой пункт – комплекс высокотехнологичного оборудования нуждающегося в регулярном техническом обслуживании, проводимом квалифицированными специалистами прошедшими специальное обучение и имеющими допуск к эксплуатации энергетических установок. Все работы проводятся в соответствии с регламентом технического обслуживания ТП, в котором подробно расписан состав и порядок работ по обслуживанию инженерного оборудования ИТП</a:t>
            </a:r>
            <a:r>
              <a:rPr lang="ru-RU" sz="1600" dirty="0" smtClean="0">
                <a:ea typeface="Calibri" panose="020F0502020204030204"/>
                <a:cs typeface="Times New Roman" panose="02020603050405020304"/>
              </a:rPr>
              <a:t>.</a:t>
            </a:r>
            <a:endParaRPr lang="ru-RU" sz="1600" dirty="0"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04664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ООО «</a:t>
            </a:r>
            <a:r>
              <a:rPr lang="ru-RU" sz="2400" b="1" dirty="0" err="1">
                <a:solidFill>
                  <a:srgbClr val="FF0000"/>
                </a:solidFill>
              </a:rPr>
              <a:t>Теплоэнерго</a:t>
            </a:r>
            <a:r>
              <a:rPr lang="ru-RU" sz="2400" b="1" dirty="0">
                <a:solidFill>
                  <a:srgbClr val="FF0000"/>
                </a:solidFill>
              </a:rPr>
              <a:t> МСК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220072" y="1268760"/>
            <a:ext cx="3600399" cy="5328592"/>
          </a:xfrm>
        </p:spPr>
        <p:txBody>
          <a:bodyPr>
            <a:noAutofit/>
          </a:bodyPr>
          <a:lstStyle/>
          <a:p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5" name="Picture 7" descr="3bdb08fc-d332-4752-8077-632c9c1b65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8" y="1916832"/>
            <a:ext cx="2359210" cy="206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ba6f14a1-ffe0-4588-9b78-d40314ed4e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8" y="3977287"/>
            <a:ext cx="2323530" cy="17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1916832"/>
            <a:ext cx="63001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ea typeface="Calibri" panose="020F0502020204030204"/>
                <a:cs typeface="Times New Roman" panose="02020603050405020304"/>
              </a:rPr>
              <a:t>Ежедневное </a:t>
            </a:r>
            <a:r>
              <a:rPr lang="ru-RU" b="1" dirty="0">
                <a:ea typeface="Calibri" panose="020F0502020204030204"/>
                <a:cs typeface="Times New Roman" panose="02020603050405020304"/>
              </a:rPr>
              <a:t>обслуживание ИТП (ТО-1)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осмотр с целью выявления неисправностей оборудования и узлов теплового пункта: устройств автоматики, узла учета, </a:t>
            </a:r>
            <a:r>
              <a:rPr lang="ru-RU" dirty="0" err="1">
                <a:ea typeface="Calibri" panose="020F0502020204030204"/>
                <a:cs typeface="Times New Roman" panose="02020603050405020304"/>
              </a:rPr>
              <a:t>электронасосных</a:t>
            </a:r>
            <a:r>
              <a:rPr lang="ru-RU" dirty="0">
                <a:ea typeface="Calibri" panose="020F0502020204030204"/>
                <a:cs typeface="Times New Roman" panose="02020603050405020304"/>
              </a:rPr>
              <a:t> агрегатов и их соединительных муфт, электрооборудования ТП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контроль работы систем отопления и ГВС, осмотр оборудования данных систем. Проверка положения запорной арматуры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проверка соответствия показаний контрольных приборов режимным картам, запись параметров работы в журнал ТП. В случае необходимости производиться настройка режимов работы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проверка герметичности системы. Осмотр подвальных помещений на предмет затопления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осмотр дверей и замков помещения теплового пункта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5210" y="332656"/>
            <a:ext cx="5171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ООО «</a:t>
            </a:r>
            <a:r>
              <a:rPr lang="ru-RU" sz="2400" b="1" dirty="0" err="1">
                <a:solidFill>
                  <a:srgbClr val="FF0000"/>
                </a:solidFill>
              </a:rPr>
              <a:t>Теплоэнерго</a:t>
            </a:r>
            <a:r>
              <a:rPr lang="ru-RU" sz="2400" b="1" dirty="0">
                <a:solidFill>
                  <a:srgbClr val="FF0000"/>
                </a:solidFill>
              </a:rPr>
              <a:t> МСК»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78" y="188640"/>
            <a:ext cx="6249017" cy="1075726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ООО «</a:t>
            </a:r>
            <a:r>
              <a:rPr lang="ru-RU" sz="2400" b="1" dirty="0" err="1">
                <a:solidFill>
                  <a:srgbClr val="FF0000"/>
                </a:solidFill>
              </a:rPr>
              <a:t>Теплоэнерго</a:t>
            </a:r>
            <a:r>
              <a:rPr lang="ru-RU" sz="2400" b="1" dirty="0">
                <a:solidFill>
                  <a:srgbClr val="FF0000"/>
                </a:solidFill>
              </a:rPr>
              <a:t> МСК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Picture 9" descr="90a5f063-3ab7-4dd5-9a6b-a8c9eabc2aa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4"/>
          <a:stretch>
            <a:fillRect/>
          </a:stretch>
        </p:blipFill>
        <p:spPr bwMode="auto">
          <a:xfrm>
            <a:off x="652140" y="1995478"/>
            <a:ext cx="1876425" cy="20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bedca05c-084b-436e-8028-796920b514a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0" y="4097061"/>
            <a:ext cx="1278310" cy="186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14725" y="1988840"/>
            <a:ext cx="54497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ea typeface="Calibri" panose="020F0502020204030204"/>
                <a:cs typeface="Times New Roman" panose="02020603050405020304"/>
              </a:rPr>
              <a:t>Ежемесячное </a:t>
            </a:r>
            <a:r>
              <a:rPr lang="ru-RU" b="1" dirty="0">
                <a:ea typeface="Calibri" panose="020F0502020204030204"/>
                <a:cs typeface="Times New Roman" panose="02020603050405020304"/>
              </a:rPr>
              <a:t>обслуживание ИТП (ТО-3)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проверка насосного оборудования посредством имитации аварийных режимов работы. Проверка крепления насосов, подтяжка болтов. Проверка состояния электродвигателей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проверка контакторов, магнитных пускателей. Проверка предохранителей и контактов, а так же состояния всех приборов автоматики. В случае необходимости производится настройка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проверка герметичности всех трубопроводов, соединений, устранение протечек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продувка манометров, проверка возвращения стрелок манометров в нулевое положение. (Продувку осуществляют непродолжительным открытием трехходовых кранов)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контроль автоматики узлов отпуска тепла на отопление и ГВС, проверка в различных режимах. 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544616" cy="1008112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ООО «</a:t>
            </a:r>
            <a:r>
              <a:rPr lang="ru-RU" sz="2400" b="1" dirty="0" err="1">
                <a:solidFill>
                  <a:srgbClr val="FF0000"/>
                </a:solidFill>
              </a:rPr>
              <a:t>Теплоэнерго</a:t>
            </a:r>
            <a:r>
              <a:rPr lang="ru-RU" sz="2400" b="1" dirty="0">
                <a:solidFill>
                  <a:srgbClr val="FF0000"/>
                </a:solidFill>
              </a:rPr>
              <a:t> МСК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6f5a996a-3b32-4879-93a8-91e892eede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2" y="1843087"/>
            <a:ext cx="1619250" cy="20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f5982d9c-b37c-4b74-94d1-34b70df5c7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0" y="3903505"/>
            <a:ext cx="2076450" cy="18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5210" y="2132856"/>
            <a:ext cx="593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ea typeface="Calibri" panose="020F0502020204030204"/>
                <a:cs typeface="Times New Roman" panose="02020603050405020304"/>
              </a:rPr>
              <a:t>Ежемесячное </a:t>
            </a:r>
            <a:r>
              <a:rPr lang="ru-RU" b="1" dirty="0">
                <a:ea typeface="Calibri" panose="020F0502020204030204"/>
                <a:cs typeface="Times New Roman" panose="02020603050405020304"/>
              </a:rPr>
              <a:t>обслуживание ИТП (ТО-3)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a typeface="Calibri" panose="020F0502020204030204"/>
                <a:cs typeface="Times New Roman" panose="02020603050405020304"/>
              </a:rPr>
              <a:t>проверка насосного оборудования посредством имитации аварийных режимов работы. Проверка крепления насосов, подтяжка болтов. Проверка состояния электродвигателей</a:t>
            </a:r>
            <a:endParaRPr lang="ru-RU" sz="2000" dirty="0" smtClean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a typeface="Calibri" panose="020F0502020204030204"/>
                <a:cs typeface="Times New Roman" panose="02020603050405020304"/>
              </a:rPr>
              <a:t>проверка контакторов, магнитных пускателей. Проверка предохранителей и контактов, а так же состояния всех приборов автоматики. В случае необходимости производится настройка</a:t>
            </a:r>
            <a:endParaRPr lang="ru-RU" sz="2000" dirty="0" smtClean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a typeface="Calibri" panose="020F0502020204030204"/>
                <a:cs typeface="Times New Roman" panose="02020603050405020304"/>
              </a:rPr>
              <a:t>проверка герметичности всех трубопроводов, соединений, устранение протечек</a:t>
            </a:r>
            <a:endParaRPr lang="ru-RU" sz="2000" dirty="0" smtClean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a typeface="Calibri" panose="020F0502020204030204"/>
                <a:cs typeface="Times New Roman" panose="02020603050405020304"/>
              </a:rPr>
              <a:t>продувка манометров, проверка возвращения стрелок манометров в нулевое положение. (Продувку осуществляют непродолжительным открытием трехходовых кранов)</a:t>
            </a:r>
            <a:endParaRPr lang="ru-RU" sz="2000" dirty="0" smtClean="0"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r>
              <a:rPr lang="ru-RU" sz="3600" dirty="0"/>
              <a:t> </a:t>
            </a:r>
            <a:br>
              <a:rPr lang="ru-RU" sz="3600" dirty="0"/>
            </a:br>
            <a:r>
              <a:rPr lang="ru-RU" sz="3600" dirty="0"/>
              <a:t> 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16136" y="1916831"/>
            <a:ext cx="8504336" cy="43924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лифтового оборудования.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ТСН (ж) «Дом в сосновой роще» заключил договор на техническое обслуживание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«Комплекс Вэлью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/>
              <a:t>ТО- 1: (Выполняется 1 раз в месяц)</a:t>
            </a:r>
            <a:endParaRPr lang="ru-RU" sz="1800" dirty="0"/>
          </a:p>
          <a:p>
            <a:r>
              <a:rPr lang="ru-RU" sz="1800" i="1" dirty="0"/>
              <a:t> </a:t>
            </a:r>
            <a:endParaRPr lang="ru-RU" sz="1800" dirty="0"/>
          </a:p>
          <a:p>
            <a:r>
              <a:rPr lang="ru-RU" sz="1800" i="1" dirty="0"/>
              <a:t>1.            проверка и регулировка точности остановок по этажам</a:t>
            </a:r>
            <a:endParaRPr lang="ru-RU" sz="1800" dirty="0"/>
          </a:p>
          <a:p>
            <a:r>
              <a:rPr lang="ru-RU" sz="1800" i="1" dirty="0"/>
              <a:t>2.            контроль уровня масла в редукторе главного привода</a:t>
            </a:r>
            <a:endParaRPr lang="ru-RU" sz="1800" dirty="0"/>
          </a:p>
          <a:p>
            <a:r>
              <a:rPr lang="ru-RU" sz="1800" i="1" dirty="0"/>
              <a:t>3.            осмотр состояния ограждения шахты</a:t>
            </a:r>
            <a:endParaRPr lang="ru-RU" sz="1800" dirty="0"/>
          </a:p>
          <a:p>
            <a:r>
              <a:rPr lang="ru-RU" sz="1800" i="1" dirty="0"/>
              <a:t>4.            проверка состояния и работы подвижного пола кабины (если есть), проверка датчиков ограничения грузоподъемности (если есть)</a:t>
            </a:r>
            <a:endParaRPr lang="ru-RU" sz="1800" dirty="0"/>
          </a:p>
          <a:p>
            <a:r>
              <a:rPr lang="ru-RU" sz="1800" i="1" dirty="0"/>
              <a:t>5.            проверка состояния и работы пожарной сигнализации (если есть)</a:t>
            </a:r>
            <a:endParaRPr lang="ru-RU" sz="1800" dirty="0"/>
          </a:p>
          <a:p>
            <a:r>
              <a:rPr lang="ru-RU" sz="1800" i="1" dirty="0"/>
              <a:t>6.            проверка состояния, работы и регулировка автоматических и неавтоматических замков и контактов дверей шахты и кабины</a:t>
            </a:r>
            <a:endParaRPr lang="ru-RU" sz="1800" dirty="0"/>
          </a:p>
          <a:p>
            <a:r>
              <a:rPr lang="ru-RU" sz="1800" i="1" dirty="0"/>
              <a:t>7.            проверка состояния канатоведущего шкива</a:t>
            </a:r>
            <a:endParaRPr lang="ru-RU" sz="1800" dirty="0"/>
          </a:p>
          <a:p>
            <a:r>
              <a:rPr lang="ru-RU" sz="1800" i="1" dirty="0"/>
              <a:t>8.            проверка состояния и работы замков и блочного помещений</a:t>
            </a:r>
            <a:endParaRPr lang="ru-RU" sz="1800" dirty="0"/>
          </a:p>
          <a:p>
            <a:endParaRPr lang="ru-RU" sz="1800" dirty="0"/>
          </a:p>
          <a:p>
            <a:r>
              <a:rPr lang="ru-RU" sz="1800" i="1" dirty="0"/>
              <a:t> </a:t>
            </a:r>
            <a:endParaRPr lang="ru-RU" sz="1800" dirty="0"/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940152" y="1379566"/>
            <a:ext cx="2746648" cy="474659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76672"/>
            <a:ext cx="5184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«Комплекс Вэлью»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78" y="476672"/>
            <a:ext cx="5587575" cy="1147734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ООО «</a:t>
            </a:r>
            <a:r>
              <a:rPr lang="ru-RU" sz="2400" b="1" dirty="0" err="1">
                <a:solidFill>
                  <a:srgbClr val="FF0000"/>
                </a:solidFill>
              </a:rPr>
              <a:t>Теплоэнерго</a:t>
            </a:r>
            <a:r>
              <a:rPr lang="ru-RU" sz="2400" b="1" dirty="0">
                <a:solidFill>
                  <a:srgbClr val="FF0000"/>
                </a:solidFill>
              </a:rPr>
              <a:t> МСК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9" name="Picture 7" descr="a1217b6c-dc32-4d36-b9f1-9ff6b2af4be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0"/>
          <a:stretch>
            <a:fillRect/>
          </a:stretch>
        </p:blipFill>
        <p:spPr bwMode="auto">
          <a:xfrm>
            <a:off x="542392" y="2004641"/>
            <a:ext cx="1952625" cy="218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b1f1fdc0-e7ce-495e-838f-d56ff726597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0"/>
          <a:stretch>
            <a:fillRect/>
          </a:stretch>
        </p:blipFill>
        <p:spPr bwMode="auto">
          <a:xfrm>
            <a:off x="542393" y="4154693"/>
            <a:ext cx="1952624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178" y="1855156"/>
            <a:ext cx="56752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ea typeface="Calibri" panose="020F0502020204030204"/>
                <a:cs typeface="Times New Roman" panose="02020603050405020304"/>
              </a:rPr>
              <a:t>Ежегодное обслуживание тепловых пунктов (СТО)</a:t>
            </a:r>
            <a:endParaRPr lang="ru-RU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осмотр и диагностика всего оборудования теплового пункта: автоматики, насосного оборудования, измерительных, тепломеханических и электротехнических приборов</a:t>
            </a:r>
            <a:endParaRPr lang="ru-RU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проверка открытой электропроводки, предохранителей, изоляции, заземления, отключающих автоматов. Проведения всего комплекса электроизмерительных работ с целью выявления и устранения неисправностей</a:t>
            </a:r>
            <a:endParaRPr lang="ru-RU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осмотр и замена теплоизоляции трубопроводов и </a:t>
            </a:r>
            <a:r>
              <a:rPr lang="ru-RU" dirty="0" smtClean="0">
                <a:ea typeface="Calibri" panose="020F0502020204030204"/>
                <a:cs typeface="Times New Roman" panose="02020603050405020304"/>
              </a:rPr>
              <a:t>водонагревателей</a:t>
            </a:r>
            <a:endParaRPr lang="ru-RU" dirty="0"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78" y="620688"/>
            <a:ext cx="5587575" cy="1003718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ООО «</a:t>
            </a:r>
            <a:r>
              <a:rPr lang="ru-RU" sz="2400" b="1" dirty="0" err="1">
                <a:solidFill>
                  <a:srgbClr val="FF0000"/>
                </a:solidFill>
              </a:rPr>
              <a:t>Теплоэнерго</a:t>
            </a:r>
            <a:r>
              <a:rPr lang="ru-RU" sz="2400" b="1" dirty="0">
                <a:solidFill>
                  <a:srgbClr val="FF0000"/>
                </a:solidFill>
              </a:rPr>
              <a:t> МСК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f6be7625-7678-412d-992c-249607d027a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0"/>
          <a:stretch>
            <a:fillRect/>
          </a:stretch>
        </p:blipFill>
        <p:spPr bwMode="auto">
          <a:xfrm>
            <a:off x="323528" y="2046607"/>
            <a:ext cx="1440160" cy="228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0aede6a6-dfda-4b77-ba55-ff3eb74f25f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63" b="20906"/>
          <a:stretch>
            <a:fillRect/>
          </a:stretch>
        </p:blipFill>
        <p:spPr bwMode="auto">
          <a:xfrm>
            <a:off x="335104" y="4303285"/>
            <a:ext cx="154009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2204864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ea typeface="Calibri" panose="020F0502020204030204"/>
                <a:cs typeface="Times New Roman" panose="02020603050405020304"/>
              </a:rPr>
              <a:t>Ежегодное обслуживание тепловых пунктов (СТО)</a:t>
            </a:r>
            <a:endParaRPr lang="ru-RU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a typeface="Calibri" panose="020F0502020204030204"/>
                <a:cs typeface="Times New Roman" panose="02020603050405020304"/>
              </a:rPr>
              <a:t>смазка подшипников электродвигателей, </a:t>
            </a:r>
            <a:r>
              <a:rPr lang="ru-RU" dirty="0">
                <a:ea typeface="Calibri" panose="020F0502020204030204"/>
                <a:cs typeface="Times New Roman" panose="02020603050405020304"/>
              </a:rPr>
              <a:t>насосов, зубчатых колес и подшипников регулирующих клапанов, гильз манометров.</a:t>
            </a:r>
            <a:endParaRPr lang="ru-RU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проверка герметичности всех трубопроводов и </a:t>
            </a:r>
            <a:r>
              <a:rPr lang="ru-RU" sz="1600" dirty="0">
                <a:ea typeface="Calibri" panose="020F0502020204030204"/>
                <a:cs typeface="Times New Roman" panose="02020603050405020304"/>
              </a:rPr>
              <a:t>соединений</a:t>
            </a:r>
            <a:r>
              <a:rPr lang="ru-RU" dirty="0">
                <a:ea typeface="Calibri" panose="020F0502020204030204"/>
                <a:cs typeface="Times New Roman" panose="02020603050405020304"/>
              </a:rPr>
              <a:t>. Протяжка болтовых соединений</a:t>
            </a:r>
            <a:endParaRPr lang="ru-RU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проверка укомплектованности теплового пункта оборудованием, замена оборудования вышедшего из строя</a:t>
            </a:r>
            <a:endParaRPr lang="ru-RU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/>
                <a:cs typeface="Times New Roman" panose="02020603050405020304"/>
              </a:rPr>
              <a:t>промывка грязевика, очистка либо замена сетчатых </a:t>
            </a:r>
            <a:r>
              <a:rPr lang="ru-RU" dirty="0" smtClean="0">
                <a:ea typeface="Calibri" panose="020F0502020204030204"/>
                <a:cs typeface="Times New Roman" panose="02020603050405020304"/>
              </a:rPr>
              <a:t>фильтров</a:t>
            </a:r>
            <a:endParaRPr lang="ru-RU" dirty="0" smtClean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ru-RU" dirty="0">
              <a:ea typeface="Calibri" panose="020F0502020204030204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endParaRPr lang="ru-RU" dirty="0"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178" y="1988840"/>
            <a:ext cx="5531246" cy="453650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связи с необходимостью </a:t>
            </a:r>
            <a:r>
              <a:rPr lang="ru-RU" sz="1800" dirty="0" smtClean="0"/>
              <a:t> проведены мероприятия </a:t>
            </a:r>
            <a:r>
              <a:rPr lang="ru-RU" sz="1800" dirty="0"/>
              <a:t>(</a:t>
            </a:r>
            <a:r>
              <a:rPr lang="ru-RU" sz="1800" dirty="0" smtClean="0"/>
              <a:t>монтажные/демонтажные работы).</a:t>
            </a:r>
            <a:endParaRPr lang="ru-RU" sz="1800" dirty="0"/>
          </a:p>
          <a:p>
            <a:pPr lvl="0"/>
            <a:r>
              <a:rPr lang="ru-RU" sz="1800" i="1" dirty="0"/>
              <a:t>Замена 4-х участков трубопровода системы вентиляции с использованием сварки, </a:t>
            </a:r>
            <a:r>
              <a:rPr lang="ru-RU" sz="1800" i="1" dirty="0" smtClean="0"/>
              <a:t>Гидравлические </a:t>
            </a:r>
            <a:r>
              <a:rPr lang="ru-RU" sz="1800" i="1" dirty="0"/>
              <a:t>испытания смонтированного трубопровода с пуско-наладкой (работы учтены в общей стоимости)</a:t>
            </a:r>
            <a:endParaRPr lang="ru-RU" sz="1800" dirty="0"/>
          </a:p>
          <a:p>
            <a:pPr lvl="6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78" y="620688"/>
            <a:ext cx="5582653" cy="982242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ООО «</a:t>
            </a:r>
            <a:r>
              <a:rPr lang="ru-RU" sz="2800" b="1" dirty="0" err="1">
                <a:solidFill>
                  <a:srgbClr val="FF0000"/>
                </a:solidFill>
              </a:rPr>
              <a:t>Теплоэнерго</a:t>
            </a:r>
            <a:r>
              <a:rPr lang="ru-RU" sz="2800" b="1" dirty="0">
                <a:solidFill>
                  <a:srgbClr val="FF0000"/>
                </a:solidFill>
              </a:rPr>
              <a:t> МСК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1" name="Picture 5" descr="f967545a-55bd-451b-8ef1-e73fce8e0c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3088"/>
            <a:ext cx="1656184" cy="218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84c0caf0-ddfe-4440-a536-3036cdf88ec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5" b="15766"/>
          <a:stretch>
            <a:fillRect/>
          </a:stretch>
        </p:blipFill>
        <p:spPr bwMode="auto">
          <a:xfrm>
            <a:off x="323527" y="4029197"/>
            <a:ext cx="165618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916832"/>
            <a:ext cx="6120680" cy="4705074"/>
          </a:xfrm>
        </p:spPr>
        <p:txBody>
          <a:bodyPr>
            <a:normAutofit/>
          </a:bodyPr>
          <a:lstStyle/>
          <a:p>
            <a:pPr lvl="0"/>
            <a:r>
              <a:rPr lang="ru-RU" sz="1800" dirty="0"/>
              <a:t>В ходе проведения пуско-наладочных работ системы вентиляции (тепловые завесы) обнаружено, что участки подающего и обратного трубопроводов тепловых завес в </a:t>
            </a:r>
            <a:r>
              <a:rPr lang="ru-RU" sz="1800" dirty="0" err="1"/>
              <a:t>межстеночных</a:t>
            </a:r>
            <a:r>
              <a:rPr lang="ru-RU" sz="1800" dirty="0"/>
              <a:t> гильзах находятся в неудовлетворительном состоянии и </a:t>
            </a:r>
            <a:r>
              <a:rPr lang="ru-RU" sz="1800" dirty="0" smtClean="0"/>
              <a:t>требовалась замена </a:t>
            </a:r>
            <a:r>
              <a:rPr lang="ru-RU" sz="1800" dirty="0"/>
              <a:t>(</a:t>
            </a:r>
            <a:r>
              <a:rPr lang="ru-RU" sz="1800" dirty="0" smtClean="0"/>
              <a:t>имелась </a:t>
            </a:r>
            <a:r>
              <a:rPr lang="ru-RU" sz="1800" dirty="0"/>
              <a:t>коррозия, небольшая течь теплоносителя). </a:t>
            </a:r>
            <a:endParaRPr lang="ru-RU" sz="1800" dirty="0"/>
          </a:p>
          <a:p>
            <a:pPr lvl="0"/>
            <a:r>
              <a:rPr lang="ru-RU" sz="1800" u="sng" dirty="0" smtClean="0"/>
              <a:t>Выполнены работы по монтажу и демонтажу:</a:t>
            </a:r>
            <a:endParaRPr lang="ru-RU" sz="1800" dirty="0"/>
          </a:p>
          <a:p>
            <a:pPr lvl="0"/>
            <a:r>
              <a:rPr lang="ru-RU" sz="1800" dirty="0"/>
              <a:t>1.	Труба сталь ВГП обыкновенная </a:t>
            </a:r>
            <a:r>
              <a:rPr lang="ru-RU" sz="1800" dirty="0" err="1"/>
              <a:t>Ду</a:t>
            </a:r>
            <a:r>
              <a:rPr lang="ru-RU" sz="1800" dirty="0"/>
              <a:t> 50 (</a:t>
            </a:r>
            <a:r>
              <a:rPr lang="ru-RU" sz="1800" dirty="0" err="1"/>
              <a:t>Дн</a:t>
            </a:r>
            <a:r>
              <a:rPr lang="ru-RU" sz="1800" dirty="0"/>
              <a:t> </a:t>
            </a:r>
            <a:endParaRPr lang="ru-RU" sz="1800" dirty="0" smtClean="0"/>
          </a:p>
          <a:p>
            <a:pPr lvl="0"/>
            <a:r>
              <a:rPr lang="ru-RU" sz="1800" dirty="0" smtClean="0"/>
              <a:t>2</a:t>
            </a:r>
            <a:r>
              <a:rPr lang="ru-RU" sz="1800" dirty="0"/>
              <a:t>.	</a:t>
            </a:r>
            <a:r>
              <a:rPr lang="ru-RU" sz="1800" dirty="0" smtClean="0"/>
              <a:t>Отводы </a:t>
            </a:r>
            <a:r>
              <a:rPr lang="ru-RU" sz="1800" dirty="0"/>
              <a:t>сталь бесшовный крутоизогнутый 90гр </a:t>
            </a:r>
            <a:r>
              <a:rPr lang="ru-RU" sz="1800" dirty="0" err="1"/>
              <a:t>Дн</a:t>
            </a:r>
            <a:r>
              <a:rPr lang="ru-RU" sz="1800" dirty="0"/>
              <a:t> 57х4,0 (</a:t>
            </a:r>
            <a:r>
              <a:rPr lang="ru-RU" sz="1800" dirty="0" err="1"/>
              <a:t>Ду</a:t>
            </a:r>
            <a:r>
              <a:rPr lang="ru-RU" sz="1800" dirty="0"/>
              <a:t> 50) под приварку ГОСТ 17375-2001 </a:t>
            </a:r>
            <a:r>
              <a:rPr lang="ru-RU" sz="1800" dirty="0" smtClean="0"/>
              <a:t>–</a:t>
            </a:r>
            <a:endParaRPr lang="ru-RU" sz="1800" dirty="0">
              <a:solidFill>
                <a:srgbClr val="4A4A4A"/>
              </a:solidFill>
              <a:latin typeface="inherit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2" name="Picture 6" descr="fd01fbe4-47f3-416b-aaf6-f01fbedf1e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4"/>
          <a:stretch>
            <a:fillRect/>
          </a:stretch>
        </p:blipFill>
        <p:spPr bwMode="auto">
          <a:xfrm>
            <a:off x="323528" y="1863917"/>
            <a:ext cx="2376264" cy="338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ООО </a:t>
            </a:r>
            <a:r>
              <a:rPr lang="ru-RU" sz="2400" b="1" dirty="0">
                <a:solidFill>
                  <a:srgbClr val="FF0000"/>
                </a:solidFill>
              </a:rPr>
              <a:t>«</a:t>
            </a:r>
            <a:r>
              <a:rPr lang="ru-RU" sz="2400" b="1" dirty="0" err="1">
                <a:solidFill>
                  <a:srgbClr val="FF0000"/>
                </a:solidFill>
              </a:rPr>
              <a:t>Теплоэнерго</a:t>
            </a:r>
            <a:r>
              <a:rPr lang="ru-RU" sz="2400" b="1" dirty="0">
                <a:solidFill>
                  <a:srgbClr val="FF0000"/>
                </a:solidFill>
              </a:rPr>
              <a:t> МСК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178" y="2046607"/>
            <a:ext cx="5963294" cy="4478736"/>
          </a:xfrm>
        </p:spPr>
        <p:txBody>
          <a:bodyPr>
            <a:normAutofit/>
          </a:bodyPr>
          <a:lstStyle/>
          <a:p>
            <a:r>
              <a:rPr lang="ru-RU" sz="1600" dirty="0"/>
              <a:t>В ходе проведения пуско-наладочных работ системы вентиляции (тепловые завесы) обнаружено, что участки подающего и обратного трубопроводов тепловых завес в </a:t>
            </a:r>
            <a:r>
              <a:rPr lang="ru-RU" sz="1600" dirty="0" err="1"/>
              <a:t>межстеночных</a:t>
            </a:r>
            <a:r>
              <a:rPr lang="ru-RU" sz="1600" dirty="0"/>
              <a:t> гильзах находятся в неудовлетворительном состоянии и требуют замены (имеется коррозия, небольшая течь теплоносителя). Замена 4-х участков трубопровода системы вентиляции с использованием сварки, 23 стыка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6048672" cy="1438424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ООО «</a:t>
            </a:r>
            <a:r>
              <a:rPr lang="ru-RU" sz="2400" b="1" dirty="0" err="1">
                <a:solidFill>
                  <a:srgbClr val="FF0000"/>
                </a:solidFill>
              </a:rPr>
              <a:t>Теплоэнерго</a:t>
            </a:r>
            <a:r>
              <a:rPr lang="ru-RU" sz="2400" b="1" dirty="0">
                <a:solidFill>
                  <a:srgbClr val="FF0000"/>
                </a:solidFill>
              </a:rPr>
              <a:t> МСК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f6be7625-7678-412d-992c-249607d027a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0"/>
          <a:stretch>
            <a:fillRect/>
          </a:stretch>
        </p:blipFill>
        <p:spPr bwMode="auto">
          <a:xfrm>
            <a:off x="323528" y="2046607"/>
            <a:ext cx="2376264" cy="376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0aede6a6-dfda-4b77-ba55-ff3eb74f25f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63" b="20906"/>
          <a:stretch>
            <a:fillRect/>
          </a:stretch>
        </p:blipFill>
        <p:spPr bwMode="auto">
          <a:xfrm>
            <a:off x="2959902" y="3929675"/>
            <a:ext cx="1756114" cy="289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178" y="2221396"/>
            <a:ext cx="5963294" cy="430394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 </a:t>
            </a:r>
            <a:r>
              <a:rPr lang="ru-RU" sz="1800" dirty="0"/>
              <a:t>Вышел из строя выходной </a:t>
            </a:r>
            <a:r>
              <a:rPr lang="en-US" sz="1800" dirty="0"/>
              <a:t>Y</a:t>
            </a:r>
            <a:r>
              <a:rPr lang="ru-RU" sz="1800" dirty="0"/>
              <a:t>-образный коллектор </a:t>
            </a:r>
            <a:r>
              <a:rPr lang="en-US" sz="1800" dirty="0" err="1"/>
              <a:t>Smedegaard</a:t>
            </a:r>
            <a:r>
              <a:rPr lang="ru-RU" sz="1800" dirty="0"/>
              <a:t> насосной группы системы вентиляции (при работе насоса № 1 теплоноситель перепускается в сторону насоса № 2, что приводит к потере давления на выходе в пределах 1 атм. при нормальном давлении на выходе в 4 атм. потери составляют 25</a:t>
            </a:r>
            <a:r>
              <a:rPr lang="ru-RU" sz="1800" dirty="0" smtClean="0"/>
              <a:t>%.)</a:t>
            </a:r>
            <a:r>
              <a:rPr lang="ru-RU" sz="1800" dirty="0"/>
              <a:t> Монтаж вышеперечисленного оборудования с применением сварки, </a:t>
            </a:r>
            <a:endParaRPr lang="ru-RU" sz="1800" dirty="0" smtClean="0"/>
          </a:p>
          <a:p>
            <a:pPr lvl="0"/>
            <a:r>
              <a:rPr lang="ru-RU" sz="1800" dirty="0" smtClean="0"/>
              <a:t>2</a:t>
            </a:r>
            <a:r>
              <a:rPr lang="ru-RU" sz="1800" dirty="0"/>
              <a:t>.	Установка обратных клапанов, 2шт. </a:t>
            </a:r>
            <a:endParaRPr lang="ru-RU" sz="1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6120680" cy="1438424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ООО «</a:t>
            </a:r>
            <a:r>
              <a:rPr lang="ru-RU" sz="2400" b="1" dirty="0" err="1">
                <a:solidFill>
                  <a:srgbClr val="FF0000"/>
                </a:solidFill>
              </a:rPr>
              <a:t>Теплоэнерго</a:t>
            </a:r>
            <a:r>
              <a:rPr lang="ru-RU" sz="2400" b="1" dirty="0">
                <a:solidFill>
                  <a:srgbClr val="FF0000"/>
                </a:solidFill>
              </a:rPr>
              <a:t> МСК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79037\Desktop\работы подрядчиков и отчет по мкд\мск работы 2021\Новая папка (2)\f1221595-6bb2-45eb-b599-d64923c24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1396"/>
            <a:ext cx="2135442" cy="28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132856"/>
            <a:ext cx="6624736" cy="43924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Входе </a:t>
            </a:r>
            <a:r>
              <a:rPr lang="ru-RU" sz="1800" dirty="0"/>
              <a:t>проведения пуско-наладочных работ системы вентиляции (тепловые завесы) обнаружено, что участки подающего и обратного трубопроводов тепловых завес в </a:t>
            </a:r>
            <a:r>
              <a:rPr lang="ru-RU" sz="1800" dirty="0" err="1"/>
              <a:t>межстеночных</a:t>
            </a:r>
            <a:r>
              <a:rPr lang="ru-RU" sz="1800" dirty="0"/>
              <a:t> гильзах находятся в неудовлетворительном состоянии и требуют замены (имеется коррозия, небольшая течь теплоносителя). </a:t>
            </a:r>
            <a:endParaRPr lang="ru-RU" sz="1800" dirty="0" smtClean="0"/>
          </a:p>
          <a:p>
            <a:r>
              <a:rPr lang="ru-RU" sz="1800" dirty="0" smtClean="0"/>
              <a:t>Были </a:t>
            </a:r>
            <a:r>
              <a:rPr lang="ru-RU" sz="1800" dirty="0"/>
              <a:t>произведены </a:t>
            </a:r>
            <a:r>
              <a:rPr lang="ru-RU" sz="1800" dirty="0" smtClean="0"/>
              <a:t>работы </a:t>
            </a:r>
            <a:r>
              <a:rPr lang="ru-RU" sz="1800" dirty="0"/>
              <a:t>по устранению течи с заменой трубопровода </a:t>
            </a:r>
            <a:r>
              <a:rPr lang="ru-RU" sz="1800" dirty="0" smtClean="0"/>
              <a:t>ГВС. </a:t>
            </a:r>
            <a:endParaRPr lang="ru-RU" sz="1800" dirty="0" smtClean="0"/>
          </a:p>
          <a:p>
            <a:r>
              <a:rPr lang="ru-RU" sz="1800" dirty="0" smtClean="0"/>
              <a:t>Монтаж </a:t>
            </a:r>
            <a:r>
              <a:rPr lang="ru-RU" sz="1800" dirty="0"/>
              <a:t>Труба сталь ВГП обыкновенная </a:t>
            </a:r>
            <a:r>
              <a:rPr lang="ru-RU" sz="1800" dirty="0" err="1"/>
              <a:t>оц</a:t>
            </a:r>
            <a:r>
              <a:rPr lang="ru-RU" sz="1800" dirty="0"/>
              <a:t> </a:t>
            </a:r>
            <a:r>
              <a:rPr lang="ru-RU" sz="1800" dirty="0" err="1"/>
              <a:t>Ду</a:t>
            </a:r>
            <a:r>
              <a:rPr lang="ru-RU" sz="1800" dirty="0"/>
              <a:t> 65 (</a:t>
            </a:r>
            <a:r>
              <a:rPr lang="ru-RU" sz="1800" dirty="0" err="1"/>
              <a:t>Дн</a:t>
            </a:r>
            <a:r>
              <a:rPr lang="ru-RU" sz="1800" dirty="0"/>
              <a:t> 75,5х4,0) ГОСТ </a:t>
            </a:r>
            <a:r>
              <a:rPr lang="ru-RU" sz="1800" dirty="0" smtClean="0"/>
              <a:t>3262-75,Отвод </a:t>
            </a:r>
            <a:r>
              <a:rPr lang="ru-RU" sz="1800" dirty="0"/>
              <a:t>сталь бесшовный крутоизогнутый 90гр </a:t>
            </a:r>
            <a:r>
              <a:rPr lang="ru-RU" sz="1800" dirty="0" err="1"/>
              <a:t>оц</a:t>
            </a:r>
            <a:r>
              <a:rPr lang="ru-RU" sz="1800" dirty="0"/>
              <a:t> </a:t>
            </a:r>
            <a:r>
              <a:rPr lang="ru-RU" sz="1800" dirty="0" err="1"/>
              <a:t>Дн</a:t>
            </a:r>
            <a:r>
              <a:rPr lang="ru-RU" sz="1800" dirty="0"/>
              <a:t> 76х4,0 (</a:t>
            </a:r>
            <a:r>
              <a:rPr lang="ru-RU" sz="1800" dirty="0" err="1"/>
              <a:t>Ду</a:t>
            </a:r>
            <a:r>
              <a:rPr lang="ru-RU" sz="1800" dirty="0"/>
              <a:t> 65) под приварку ГОСТ </a:t>
            </a:r>
            <a:r>
              <a:rPr lang="ru-RU" sz="1800" dirty="0" smtClean="0"/>
              <a:t>17375-2001с </a:t>
            </a:r>
            <a:r>
              <a:rPr lang="ru-RU" sz="1800" dirty="0"/>
              <a:t>применением сварки, 4 </a:t>
            </a:r>
            <a:r>
              <a:rPr lang="ru-RU" sz="1800" dirty="0" smtClean="0"/>
              <a:t>стыка</a:t>
            </a:r>
            <a:endParaRPr lang="ru-RU" sz="1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6048672" cy="1438424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ООО «</a:t>
            </a:r>
            <a:r>
              <a:rPr lang="ru-RU" sz="2400" b="1" dirty="0" err="1">
                <a:solidFill>
                  <a:srgbClr val="FF0000"/>
                </a:solidFill>
              </a:rPr>
              <a:t>Теплоэнерго</a:t>
            </a:r>
            <a:r>
              <a:rPr lang="ru-RU" sz="2400" b="1" dirty="0">
                <a:solidFill>
                  <a:srgbClr val="FF0000"/>
                </a:solidFill>
              </a:rPr>
              <a:t> МСК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1" descr="62c9de62-d156-4afa-bf3a-8d1e661b6a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6" y="2204864"/>
            <a:ext cx="1752922" cy="364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79037\Desktop\сайт\работы виталий сень\замена вентиляции\09bfdc5c-121c-4da8-bb26-1c97fff068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2" y="2204864"/>
            <a:ext cx="2464586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-22781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	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178" y="2204864"/>
            <a:ext cx="56752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Неисправен обратный клапан Ду80 системы дренажа (подвал, минус третий уровень).Требуется замена клапана.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Проведены работы - Демонтаж </a:t>
            </a:r>
            <a:r>
              <a:rPr lang="ru-RU" dirty="0"/>
              <a:t>неисправного клапана с заменой на </a:t>
            </a:r>
            <a:r>
              <a:rPr lang="ru-RU" dirty="0" smtClean="0"/>
              <a:t>новый Обратный </a:t>
            </a:r>
            <a:r>
              <a:rPr lang="ru-RU" dirty="0"/>
              <a:t>клапан осевой </a:t>
            </a:r>
            <a:r>
              <a:rPr lang="ru-RU" dirty="0" err="1"/>
              <a:t>межфланцевый</a:t>
            </a:r>
            <a:r>
              <a:rPr lang="ru-RU" dirty="0"/>
              <a:t> CA7441, </a:t>
            </a:r>
            <a:r>
              <a:rPr lang="ru-RU" dirty="0" err="1"/>
              <a:t>Tecofi</a:t>
            </a:r>
            <a:r>
              <a:rPr lang="ru-RU" dirty="0"/>
              <a:t>, </a:t>
            </a:r>
            <a:r>
              <a:rPr lang="ru-RU" dirty="0" err="1" smtClean="0"/>
              <a:t>Ду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 Неисправен </a:t>
            </a:r>
            <a:r>
              <a:rPr lang="ru-RU" dirty="0"/>
              <a:t>датчик температуры системы отопления второй зоны. Требуется замена.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выполнены работы по </a:t>
            </a:r>
            <a:endParaRPr lang="ru-RU" dirty="0"/>
          </a:p>
          <a:p>
            <a:pPr lvl="0"/>
            <a:r>
              <a:rPr lang="ru-RU" dirty="0" smtClean="0"/>
              <a:t>Демонтажу </a:t>
            </a:r>
            <a:r>
              <a:rPr lang="ru-RU" dirty="0"/>
              <a:t>и </a:t>
            </a:r>
            <a:r>
              <a:rPr lang="ru-RU" dirty="0" smtClean="0"/>
              <a:t>монтажу </a:t>
            </a:r>
            <a:r>
              <a:rPr lang="ru-RU" i="1" dirty="0" smtClean="0"/>
              <a:t>Датчика </a:t>
            </a:r>
            <a:r>
              <a:rPr lang="ru-RU" i="1" dirty="0"/>
              <a:t>температуры погружной PT1000, IP54</a:t>
            </a:r>
            <a:r>
              <a:rPr lang="ru-RU" i="1" dirty="0" smtClean="0"/>
              <a:t>,</a:t>
            </a:r>
            <a:r>
              <a:rPr lang="ru-RU" i="1" dirty="0"/>
              <a:t> 150MM, без колодца</a:t>
            </a:r>
            <a:endParaRPr lang="ru-RU" dirty="0"/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771800" y="620688"/>
            <a:ext cx="5672953" cy="1003718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ООО «</a:t>
            </a:r>
            <a:r>
              <a:rPr lang="ru-RU" sz="2400" b="1" dirty="0" err="1">
                <a:solidFill>
                  <a:srgbClr val="FF0000"/>
                </a:solidFill>
              </a:rPr>
              <a:t>Теплоэнерго</a:t>
            </a:r>
            <a:r>
              <a:rPr lang="ru-RU" sz="2400" b="1" dirty="0">
                <a:solidFill>
                  <a:srgbClr val="FF0000"/>
                </a:solidFill>
              </a:rPr>
              <a:t> МСК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293870" y="2236470"/>
            <a:ext cx="3159125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Обеспечение соответствия температуры горячей воды в точке </a:t>
            </a:r>
            <a:r>
              <a:rPr lang="ru-RU" dirty="0" err="1"/>
              <a:t>водоразбора</a:t>
            </a:r>
            <a:r>
              <a:rPr lang="ru-RU" dirty="0"/>
              <a:t> требованиям законодательства Российской Федерации о техническом </a:t>
            </a:r>
            <a:r>
              <a:rPr lang="ru-RU" dirty="0" smtClean="0"/>
              <a:t>регулировании.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b="1" dirty="0"/>
              <a:t>Установлена диспетчеризация инженерных систем  позволяющая </a:t>
            </a:r>
            <a:r>
              <a:rPr lang="ru-RU" b="1" dirty="0" err="1"/>
              <a:t>мониторить</a:t>
            </a:r>
            <a:r>
              <a:rPr lang="ru-RU" b="1" dirty="0"/>
              <a:t> и управлять исполнительными механизмами ,а именно удаленно регулировать параметры теплоносителя,</a:t>
            </a:r>
            <a:r>
              <a:rPr lang="ru-RU" dirty="0"/>
              <a:t> </a:t>
            </a:r>
            <a:endParaRPr lang="ru-RU" dirty="0"/>
          </a:p>
          <a:p>
            <a:br>
              <a:rPr lang="ru-RU" dirty="0">
                <a:hlinkClick r:id="rId2"/>
              </a:rPr>
            </a:br>
            <a:r>
              <a:rPr lang="ru-RU" dirty="0">
                <a:hlinkClick r:id="rId2"/>
              </a:rPr>
              <a:t>Интегрированная система управления зданиями </a:t>
            </a:r>
            <a:r>
              <a:rPr lang="ru-RU" b="1" dirty="0">
                <a:hlinkClick r:id="rId2"/>
              </a:rPr>
              <a:t>EBI</a:t>
            </a:r>
            <a:r>
              <a:rPr lang="ru-RU" dirty="0">
                <a:hlinkClick r:id="rId2"/>
              </a:rPr>
              <a:t> R</a:t>
            </a:r>
            <a:r>
              <a:rPr lang="ru-RU" b="1" dirty="0">
                <a:hlinkClick r:id="rId2"/>
              </a:rPr>
              <a:t>430</a:t>
            </a:r>
            <a:r>
              <a:rPr lang="ru-RU" dirty="0">
                <a:hlinkClick r:id="rId2"/>
              </a:rPr>
              <a:t>...</a:t>
            </a:r>
            <a:endParaRPr lang="ru-RU" dirty="0"/>
          </a:p>
        </p:txBody>
      </p:sp>
      <p:pic>
        <p:nvPicPr>
          <p:cNvPr id="9" name="Рисунок 8" descr="C:\Users\79037\Desktop\сайт фото\4db98be9-8080-449a-9401-10da46582a5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10434" r="9495" b="14226"/>
          <a:stretch>
            <a:fillRect/>
          </a:stretch>
        </p:blipFill>
        <p:spPr bwMode="auto">
          <a:xfrm rot="5400000">
            <a:off x="883496" y="1683897"/>
            <a:ext cx="2746534" cy="3852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79037\Desktop\сайт\работы и на сайт 07-08 2021\пожарники в сайт\cdeeb2de-071a-4618-8d2b-36fce1441be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4288"/>
            <a:ext cx="1961269" cy="218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79037\Desktop\сайт\работы и на сайт 07-08 2021\пожарники в сайт\152bdeae-998c-4595-a3fe-fd4f0849cf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71073"/>
            <a:ext cx="1961269" cy="19767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78" y="476672"/>
            <a:ext cx="5603254" cy="115212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НПО «Центр»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843088"/>
            <a:ext cx="4176464" cy="453824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Ремонт </a:t>
            </a:r>
            <a:r>
              <a:rPr lang="ru-RU" dirty="0" err="1" smtClean="0"/>
              <a:t>спринклерной</a:t>
            </a:r>
            <a:r>
              <a:rPr lang="ru-RU" dirty="0" smtClean="0"/>
              <a:t> установки пожаротушения в холлах </a:t>
            </a:r>
            <a:r>
              <a:rPr lang="ru-RU" dirty="0"/>
              <a:t>32 </a:t>
            </a:r>
            <a:r>
              <a:rPr lang="ru-RU" dirty="0" smtClean="0"/>
              <a:t>этажах,</a:t>
            </a:r>
            <a:endParaRPr lang="ru-RU" dirty="0"/>
          </a:p>
          <a:p>
            <a:r>
              <a:rPr lang="ru-RU" dirty="0" smtClean="0"/>
              <a:t>выполнены работы:</a:t>
            </a:r>
            <a:endParaRPr lang="ru-RU" dirty="0" smtClean="0"/>
          </a:p>
          <a:p>
            <a:r>
              <a:rPr lang="ru-RU" dirty="0" smtClean="0"/>
              <a:t> Отключение </a:t>
            </a:r>
            <a:r>
              <a:rPr lang="ru-RU" dirty="0"/>
              <a:t>системы, слитие воды.</a:t>
            </a:r>
            <a:endParaRPr lang="ru-RU" dirty="0"/>
          </a:p>
          <a:p>
            <a:r>
              <a:rPr lang="ru-RU" dirty="0" smtClean="0"/>
              <a:t>Демонтаж </a:t>
            </a:r>
            <a:r>
              <a:rPr lang="ru-RU" dirty="0"/>
              <a:t>декоративной заглушки оросителя.</a:t>
            </a:r>
            <a:endParaRPr lang="ru-RU" dirty="0"/>
          </a:p>
          <a:p>
            <a:r>
              <a:rPr lang="ru-RU" dirty="0"/>
              <a:t>Очистка декоративной </a:t>
            </a:r>
            <a:r>
              <a:rPr lang="ru-RU" dirty="0" smtClean="0"/>
              <a:t>заглушки </a:t>
            </a:r>
            <a:r>
              <a:rPr lang="ru-RU" dirty="0"/>
              <a:t>оросителя.</a:t>
            </a:r>
            <a:endParaRPr lang="ru-RU" dirty="0"/>
          </a:p>
          <a:p>
            <a:r>
              <a:rPr lang="ru-RU" dirty="0" smtClean="0"/>
              <a:t>Установлены декоративные </a:t>
            </a:r>
            <a:r>
              <a:rPr lang="ru-RU" dirty="0"/>
              <a:t>заглушки для оросителя.</a:t>
            </a:r>
            <a:endParaRPr lang="ru-RU" dirty="0"/>
          </a:p>
          <a:p>
            <a:r>
              <a:rPr lang="ru-RU" dirty="0"/>
              <a:t>Д</a:t>
            </a:r>
            <a:r>
              <a:rPr lang="ru-RU" dirty="0" smtClean="0"/>
              <a:t>емонтаж </a:t>
            </a:r>
            <a:r>
              <a:rPr lang="ru-RU" dirty="0"/>
              <a:t>заглушки </a:t>
            </a:r>
            <a:r>
              <a:rPr lang="ru-RU" dirty="0" smtClean="0"/>
              <a:t>сантехнической</a:t>
            </a:r>
            <a:r>
              <a:rPr lang="ru-RU" dirty="0"/>
              <a:t>,</a:t>
            </a:r>
            <a:endParaRPr lang="ru-RU" dirty="0"/>
          </a:p>
          <a:p>
            <a:r>
              <a:rPr lang="ru-RU" dirty="0"/>
              <a:t>Подгонка и установка удлинителя под ороситель.</a:t>
            </a:r>
            <a:endParaRPr lang="ru-RU" dirty="0"/>
          </a:p>
          <a:p>
            <a:r>
              <a:rPr lang="ru-RU" dirty="0"/>
              <a:t>Установка </a:t>
            </a:r>
            <a:r>
              <a:rPr lang="ru-RU" dirty="0" smtClean="0"/>
              <a:t>оросителя </a:t>
            </a:r>
            <a:r>
              <a:rPr lang="ru-RU" dirty="0"/>
              <a:t>с </a:t>
            </a:r>
            <a:r>
              <a:rPr lang="ru-RU" dirty="0" err="1"/>
              <a:t>подрозетником</a:t>
            </a:r>
            <a:r>
              <a:rPr lang="ru-RU" dirty="0"/>
              <a:t> скользящим.</a:t>
            </a:r>
            <a:endParaRPr lang="ru-RU" dirty="0"/>
          </a:p>
          <a:p>
            <a:r>
              <a:rPr lang="ru-RU" dirty="0"/>
              <a:t>Проверка на герметичность.</a:t>
            </a:r>
            <a:endParaRPr lang="ru-RU" dirty="0"/>
          </a:p>
          <a:p>
            <a:r>
              <a:rPr lang="ru-RU" dirty="0"/>
              <a:t>Включение системы в эксплуатацию.</a:t>
            </a:r>
            <a:endParaRPr lang="ru-RU" dirty="0"/>
          </a:p>
          <a:p>
            <a:r>
              <a:rPr lang="ru-RU" dirty="0" smtClean="0"/>
              <a:t>Установка технического люка,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br>
              <a:rPr lang="ru-RU" sz="3600" dirty="0" smtClean="0"/>
            </a:br>
            <a:br>
              <a:rPr lang="ru-RU" sz="3600" dirty="0"/>
            </a:br>
            <a:r>
              <a:rPr lang="ru-RU" sz="3600" dirty="0"/>
              <a:t> </a:t>
            </a:r>
            <a:br>
              <a:rPr lang="ru-RU" sz="3600" dirty="0"/>
            </a:br>
            <a:r>
              <a:rPr lang="ru-RU" sz="3600" dirty="0"/>
              <a:t> 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16136" y="1628800"/>
            <a:ext cx="8504336" cy="46805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лифтового оборудования.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ТСН (ж) «Дом в сосновой роще» заключил договор на техническое обслуживание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«Комплекс Вэлью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/>
              <a:t>ТО- 1: (Выполняется 1 раз в месяц)</a:t>
            </a:r>
            <a:endParaRPr lang="ru-RU" sz="1800" dirty="0"/>
          </a:p>
          <a:p>
            <a:r>
              <a:rPr lang="ru-RU" sz="1800" i="1" dirty="0"/>
              <a:t> </a:t>
            </a:r>
            <a:endParaRPr lang="ru-RU" sz="1800" dirty="0"/>
          </a:p>
          <a:p>
            <a:r>
              <a:rPr lang="ru-RU" sz="1800" i="1" dirty="0" smtClean="0"/>
              <a:t>9</a:t>
            </a:r>
            <a:r>
              <a:rPr lang="ru-RU" sz="1800" i="1" dirty="0"/>
              <a:t>.            проверка состояния освещения шахты (замена ламп, если необходимо)</a:t>
            </a:r>
            <a:endParaRPr lang="ru-RU" sz="1800" dirty="0"/>
          </a:p>
          <a:p>
            <a:r>
              <a:rPr lang="ru-RU" sz="1800" i="1" dirty="0"/>
              <a:t>10.          проверка и регулировка механизма дверей шахты (смазка консистентной смазкой, очистка от загрязнений)</a:t>
            </a:r>
            <a:endParaRPr lang="ru-RU" sz="1800" dirty="0"/>
          </a:p>
          <a:p>
            <a:r>
              <a:rPr lang="ru-RU" sz="1800" i="1" dirty="0"/>
              <a:t>11.          проверка и регулировка механизма дверей кабины (смазка консистентной смазкой, очистка от загрязнений)</a:t>
            </a:r>
            <a:endParaRPr lang="ru-RU" sz="1800" dirty="0"/>
          </a:p>
          <a:p>
            <a:r>
              <a:rPr lang="ru-RU" sz="1800" i="1" dirty="0"/>
              <a:t>12.          осмотр купе кабины лифта (проверка целостности обшивки, контроль наличия правил пользования лифтом внутри кабины)</a:t>
            </a:r>
            <a:endParaRPr lang="ru-RU" sz="1800" dirty="0"/>
          </a:p>
          <a:p>
            <a:r>
              <a:rPr lang="ru-RU" sz="1800" i="1" dirty="0"/>
              <a:t>13.          проверка состояния балансирной подвески кабины</a:t>
            </a:r>
            <a:endParaRPr lang="ru-RU" sz="1800" dirty="0"/>
          </a:p>
          <a:p>
            <a:r>
              <a:rPr lang="ru-RU" sz="1800" i="1" dirty="0"/>
              <a:t>14.          проверка работоспособности вызывных аппаратов по этажам и приказного аппарата в кабине лифта</a:t>
            </a:r>
            <a:endParaRPr lang="ru-RU" sz="1800" dirty="0"/>
          </a:p>
          <a:p>
            <a:r>
              <a:rPr lang="ru-RU" sz="1800" i="1" dirty="0"/>
              <a:t>15.          осмотр оборудования, установленного на верхней балке кабины внутри шахты</a:t>
            </a:r>
            <a:endParaRPr lang="ru-RU" sz="1800" dirty="0"/>
          </a:p>
          <a:p>
            <a:r>
              <a:rPr lang="ru-RU" sz="1800" i="1" dirty="0"/>
              <a:t>16.          комплексная очистка шахты лифта, приямка и машинного помещения от эксплуатационных загрязнений</a:t>
            </a:r>
            <a:endParaRPr lang="ru-RU" sz="1800" dirty="0"/>
          </a:p>
          <a:p>
            <a:r>
              <a:rPr lang="ru-RU" sz="1800" i="1" dirty="0"/>
              <a:t> </a:t>
            </a:r>
            <a:endParaRPr lang="ru-RU" sz="1800" dirty="0"/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940152" y="1379566"/>
            <a:ext cx="2746648" cy="474659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76672"/>
            <a:ext cx="5184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«Комплекс Вэлью»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79037\Desktop\сайт\работы и на сайт 07-08 2021\пожарники в сайт\b5404cae-ccba-4f5b-a2ab-37fbb8a4c3a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27006" r="16119" b="22049"/>
          <a:stretch>
            <a:fillRect/>
          </a:stretch>
        </p:blipFill>
        <p:spPr bwMode="auto">
          <a:xfrm>
            <a:off x="484162" y="1903461"/>
            <a:ext cx="1567558" cy="2029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79037\Desktop\сайт\работы и на сайт 07-08 2021\пожарники в сайт\152bdeae-998c-4595-a3fe-fd4f0849cf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33057"/>
            <a:ext cx="1728191" cy="21147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78" y="476672"/>
            <a:ext cx="5603254" cy="115212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НПО «Центр»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Регламент работ по техническому обслуживанию оборудования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системы пожарной сигнализации 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699791" y="1556791"/>
          <a:ext cx="6336704" cy="5345076"/>
        </p:xfrm>
        <a:graphic>
          <a:graphicData uri="http://schemas.openxmlformats.org/drawingml/2006/table">
            <a:tbl>
              <a:tblPr firstRow="1" firstCol="1" bandRow="1"/>
              <a:tblGrid>
                <a:gridCol w="348978"/>
                <a:gridCol w="4686098"/>
                <a:gridCol w="1301628"/>
              </a:tblGrid>
              <a:tr h="360041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№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п/п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Наименование работ по техническому обслуживанию</a:t>
                      </a:r>
                      <a:endParaRPr lang="ru-RU" sz="10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Периодичность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54384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1</a:t>
                      </a:r>
                      <a:endParaRPr lang="ru-RU" sz="8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2</a:t>
                      </a:r>
                      <a:endParaRPr lang="ru-RU" sz="8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3</a:t>
                      </a:r>
                      <a:endParaRPr lang="ru-RU" sz="10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2630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1</a:t>
                      </a:r>
                      <a:endParaRPr lang="ru-RU" sz="8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Внешний осмотр составных частей Системы на отсутствие механических повреждений, коррозии, грязи, прочности креплений.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228600" indent="457200"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Сигнализационной части: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-	приемно-контрольных приборов;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-	шлейфов сигнализации;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-	извещателей;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1 раз в месяц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800000"/>
                          </a:highlight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 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ru-RU" sz="9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Контроль рабочего положения переключателей, исправности световой индикации.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1 раз в месяц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ru-RU" sz="9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Контроль основного и резервного источников питания, проверка автоматического переключения питания с основного источника на резервный.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1 раз в месяц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800000"/>
                          </a:highlight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 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4</a:t>
                      </a:r>
                      <a:endParaRPr lang="ru-RU" sz="8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Проверка работоспособности составных частей (технологической части, механической части, электротехнической части и сигнализационной части).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1 раз в месяц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ru-RU" sz="9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Проверка индикационной панели и устройств печати на предмет полного отображения событий за истекший период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1 раз в месяц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ru-RU" sz="9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9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Профилактические работы: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-проверка внутренних поверхностей электроприборов, приемно-контрольных панелей и т.д.,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-проверка программного обеспечения на соответствие 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проектных режимов.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- очистка оборудования от пыли и грязи;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4572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- чистка запыленных датчиков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1 раз в </a:t>
                      </a:r>
                      <a:r>
                        <a:rPr lang="ru-RU" sz="1000" dirty="0" smtClean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месяц</a:t>
                      </a: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 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 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 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По мере необходимости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lang="ru-RU" sz="9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Участие в учебных мероприятиях по действиям персонала в случае тревоги, проводимых Заказчиком.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По предварительному уведомлению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ru-RU" sz="9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Обучение новых сотрудников службы безопасности правилам работы с системой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По предварительному уведомлению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9</a:t>
                      </a:r>
                      <a:endParaRPr lang="ru-RU" sz="9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Заполнение Журнала технического обслуживания системы 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Times New Roman" panose="02020603050405020304"/>
                          <a:cs typeface="Arial" panose="020B0604020202020204"/>
                        </a:rPr>
                        <a:t>1 раз в месяц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2880" marR="42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f589f35-58a1-4024-93b4-52095a6deb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2" y="1962024"/>
            <a:ext cx="1097820" cy="14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79037\Desktop\сайт\отправлен июнь чернов\КЛИНИНГ\покомс\e8b787b6-0685-4a86-aad1-6f3b27d350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2" y="3428999"/>
            <a:ext cx="112141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145210" y="260649"/>
            <a:ext cx="3712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НПО «Центр»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5210" y="1000473"/>
            <a:ext cx="51129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292934"/>
                </a:solidFill>
              </a:rPr>
              <a:t>Регламент технического обслуживания </a:t>
            </a:r>
            <a:br>
              <a:rPr lang="ru-RU" sz="1400" b="1" dirty="0">
                <a:solidFill>
                  <a:srgbClr val="292934"/>
                </a:solidFill>
              </a:rPr>
            </a:br>
            <a:r>
              <a:rPr lang="ru-RU" sz="1400" b="1" dirty="0" err="1">
                <a:solidFill>
                  <a:srgbClr val="292934"/>
                </a:solidFill>
              </a:rPr>
              <a:t>спринклерной</a:t>
            </a:r>
            <a:r>
              <a:rPr lang="ru-RU" sz="1400" b="1" dirty="0">
                <a:solidFill>
                  <a:srgbClr val="292934"/>
                </a:solidFill>
              </a:rPr>
              <a:t> установки пожаротушения (АСПТ) и внутреннего противопожарного водопровода</a:t>
            </a:r>
            <a:endParaRPr lang="ru-RU" sz="1400" dirty="0">
              <a:solidFill>
                <a:srgbClr val="292934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90353" y="1962025"/>
          <a:ext cx="7014095" cy="3843240"/>
        </p:xfrm>
        <a:graphic>
          <a:graphicData uri="http://schemas.openxmlformats.org/drawingml/2006/table">
            <a:tbl>
              <a:tblPr/>
              <a:tblGrid>
                <a:gridCol w="4838280"/>
                <a:gridCol w="1428914"/>
                <a:gridCol w="746901"/>
              </a:tblGrid>
              <a:tr h="194819"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Наименование работ по техническому обслуживанию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Исполнение.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Кол-во.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37">
                <a:tc>
                  <a:txBody>
                    <a:bodyPr/>
                    <a:lstStyle/>
                    <a:p>
                      <a:pPr algn="just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1. Внешний осмотр составных частей установки на отсутствие повреждений, течи; прочности крепления, наличия пломб и т.п..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Ежемесячно.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37">
                <a:tc>
                  <a:txBody>
                    <a:bodyPr/>
                    <a:lstStyle/>
                    <a:p>
                      <a:pPr algn="just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2. Контроль давления, уровня воды, рабочего положения запорной арматуры и т.д.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Ежемесячно.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56">
                <a:tc>
                  <a:txBody>
                    <a:bodyPr/>
                    <a:lstStyle/>
                    <a:p>
                      <a:pPr algn="just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3. Контроль основного и резервного источников питания и проверка автоматического переключения питания с рабочего ввода на резервный.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Ежемесячно.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56">
                <a:tc>
                  <a:txBody>
                    <a:bodyPr/>
                    <a:lstStyle/>
                    <a:p>
                      <a:pPr algn="just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. Проверка работоспособности составных частей установки (технологической части; электротехнической части; сигнализа-ционной части).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Ежемесячно.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1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5</a:t>
                      </a: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. Профилактические работы.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Ежемесячно.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37">
                <a:tc>
                  <a:txBody>
                    <a:bodyPr/>
                    <a:lstStyle/>
                    <a:p>
                      <a:pPr algn="just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6. Проверка работоспособности установки в ручном (местном, дистанционном) и автоматическом режимах.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Ежемесячно.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3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7. Проверка трубопроводов и смена воды в установке и резервуарах.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Ежегодно.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1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8.Перемотка пожарных рукавов 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Ежегодно 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32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9.</a:t>
                      </a:r>
                      <a:r>
                        <a:rPr lang="ru-RU" sz="14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11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Обучение новых сотрудников службы безопасности правилам работы с пожарным оборудованием.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По предварительному уведомлению</a:t>
                      </a:r>
                      <a:endParaRPr lang="ru-RU" sz="14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79037\Desktop\сайт\работы в агусте\456c82f3-5977-4878-8bea-f7604e6755eb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446" b="50000"/>
          <a:stretch>
            <a:fillRect/>
          </a:stretch>
        </p:blipFill>
        <p:spPr bwMode="auto">
          <a:xfrm>
            <a:off x="168449" y="1997300"/>
            <a:ext cx="1352941" cy="144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79037\Desktop\сайт\отправлен июнь чернов\КЛИНИНГ\покомс\d251fd8b-ca2d-4503-9799-6a9b8c2b65f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197862" cy="149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145210" y="692697"/>
            <a:ext cx="3712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НПО «Центр»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5210" y="1196753"/>
            <a:ext cx="4307110" cy="646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Регламент технического обслуживания установки </a:t>
            </a:r>
            <a:r>
              <a:rPr lang="ru-RU" b="1" dirty="0" err="1"/>
              <a:t>дымоудаления</a:t>
            </a:r>
            <a:r>
              <a:rPr lang="ru-RU" b="1" dirty="0"/>
              <a:t> (ДУ).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7744" y="2276872"/>
          <a:ext cx="6552728" cy="25282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79186"/>
                <a:gridCol w="1158796"/>
                <a:gridCol w="714746"/>
              </a:tblGrid>
              <a:tr h="367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Перечень работ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Исполнение.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Кол-во.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1. Внешний осмотр составных частей установки противодымной вентиляции на отсутствие механических повреждений, грязи, пыли, прочности крепления исполнительных механизмов.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Ежемесячно.</a:t>
                      </a:r>
                      <a:endParaRPr lang="ru-RU" sz="1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2. Проверка работоспособности клапанов </a:t>
                      </a:r>
                      <a:r>
                        <a:rPr lang="ru-RU" sz="1200" dirty="0" err="1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дымоудаления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огнезадерживающих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 клапанов, вентиляторов </a:t>
                      </a:r>
                      <a:r>
                        <a:rPr lang="ru-RU" sz="1200" dirty="0" err="1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дымоудаления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, вентиляторов подпора воздуха. 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Ежемесячно.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3. Проверка работоспособности установки от команд АПС.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Ежемесячно.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23528" y="0"/>
            <a:ext cx="2533650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3a94013c-4106-404a-b39f-4e98c056490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07179"/>
            <a:ext cx="1512169" cy="19228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78" y="2996952"/>
          <a:ext cx="5891285" cy="18002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02360"/>
                <a:gridCol w="1009781"/>
                <a:gridCol w="679144"/>
              </a:tblGrid>
              <a:tr h="592806"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Перечень работ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Исполнение.</a:t>
                      </a:r>
                      <a:endParaRPr lang="ru-RU" sz="1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Кол-во.</a:t>
                      </a:r>
                      <a:endParaRPr lang="ru-RU" sz="1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1. Внешний осмотр составных частей системы.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Ежемесячно.</a:t>
                      </a:r>
                      <a:endParaRPr lang="ru-RU" sz="1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2. Проверка работоспособности.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Ежемесячно.</a:t>
                      </a:r>
                      <a:endParaRPr lang="ru-RU" sz="1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3. Чистка и регулировка элементов системы (замена вышедших элементов системы по необходимости).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Ежемесячно.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/>
                          <a:cs typeface="Times New Roman" panose="02020603050405020304"/>
                        </a:rPr>
                        <a:t>1 раз.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5856" y="692697"/>
            <a:ext cx="3582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НПО «Центр»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2060849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Регламент технического обслуживания системы оповещения.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63272" cy="4709120"/>
          </a:xfrm>
        </p:spPr>
        <p:txBody>
          <a:bodyPr>
            <a:normAutofit lnSpcReduction="10000"/>
          </a:bodyPr>
          <a:lstStyle/>
          <a:p>
            <a:r>
              <a:rPr lang="ru-RU" sz="1800" i="1" dirty="0"/>
              <a:t>ТО-3 (Выполняется 1 раз в три месяца при подготовке к техническому освидетельствованию)</a:t>
            </a:r>
            <a:endParaRPr lang="ru-RU" sz="1800" dirty="0"/>
          </a:p>
          <a:p>
            <a:r>
              <a:rPr lang="ru-RU" sz="1800" i="1" dirty="0"/>
              <a:t> </a:t>
            </a:r>
            <a:endParaRPr lang="ru-RU" sz="1800" dirty="0"/>
          </a:p>
          <a:p>
            <a:r>
              <a:rPr lang="ru-RU" sz="1800" i="1" dirty="0"/>
              <a:t>1.            работы, предусмотренные ТО-1</a:t>
            </a:r>
            <a:endParaRPr lang="ru-RU" sz="1800" dirty="0"/>
          </a:p>
          <a:p>
            <a:r>
              <a:rPr lang="ru-RU" sz="1800" i="1" dirty="0"/>
              <a:t>2.            проверка состояния, работы и регулировка тормозного устройства</a:t>
            </a:r>
            <a:endParaRPr lang="ru-RU" sz="1800" dirty="0"/>
          </a:p>
          <a:p>
            <a:r>
              <a:rPr lang="ru-RU" sz="1800" i="1" dirty="0"/>
              <a:t>3.            проверка состояния и работы редуктора главного привода (если есть)</a:t>
            </a:r>
            <a:endParaRPr lang="ru-RU" sz="1800" dirty="0"/>
          </a:p>
          <a:p>
            <a:r>
              <a:rPr lang="ru-RU" sz="1800" i="1" dirty="0"/>
              <a:t>4.            проверка состояния и работы ограничителя скорости</a:t>
            </a:r>
            <a:endParaRPr lang="ru-RU" sz="1800" dirty="0"/>
          </a:p>
          <a:p>
            <a:r>
              <a:rPr lang="ru-RU" sz="1800" i="1" dirty="0"/>
              <a:t>5.            проверка состояния и работы концевых выключателей крайних остановок и привода дверей кабины</a:t>
            </a:r>
            <a:endParaRPr lang="ru-RU" sz="1800" dirty="0"/>
          </a:p>
          <a:p>
            <a:r>
              <a:rPr lang="ru-RU" sz="1800" i="1" dirty="0"/>
              <a:t>6.            проверка состояния и работы выключателей СПК, ДУСК, КЛ, приямка и т.д.</a:t>
            </a:r>
            <a:endParaRPr lang="ru-RU" sz="1800" dirty="0"/>
          </a:p>
          <a:p>
            <a:r>
              <a:rPr lang="ru-RU" sz="1800" i="1" dirty="0"/>
              <a:t>7.            проверка состояния и работы канатной подвески противовеса</a:t>
            </a:r>
            <a:endParaRPr lang="ru-RU" sz="1800" dirty="0"/>
          </a:p>
          <a:p>
            <a:r>
              <a:rPr lang="ru-RU" sz="1800" i="1" dirty="0"/>
              <a:t>8.            проверка состояния башмаков кабины и противовеса (замена, в случае необходимости)</a:t>
            </a:r>
            <a:endParaRPr lang="ru-RU" sz="1800" dirty="0"/>
          </a:p>
          <a:p>
            <a:r>
              <a:rPr lang="ru-RU" sz="1800" i="1" dirty="0"/>
              <a:t>9.            проверка состояния и работы натяжного устройств</a:t>
            </a:r>
            <a:endParaRPr lang="ru-RU" sz="1800" dirty="0"/>
          </a:p>
          <a:p>
            <a:pPr lvl="0"/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915816" y="476672"/>
            <a:ext cx="5184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«Комплекс Вэлью»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08384"/>
            <a:ext cx="7756263" cy="1054250"/>
          </a:xfrm>
        </p:spPr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3"/>
          </p:nvPr>
        </p:nvSpPr>
        <p:spPr>
          <a:xfrm>
            <a:off x="316136" y="1628800"/>
            <a:ext cx="8504336" cy="468052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ТО-6 (Выполняется 1 раз в шесть месяцев при подготовке к техническому освидетельствованию)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1.            работы, предусмотренные ТО -3</a:t>
            </a:r>
            <a:endParaRPr lang="ru-RU" dirty="0"/>
          </a:p>
          <a:p>
            <a:r>
              <a:rPr lang="ru-RU" i="1" dirty="0"/>
              <a:t>2.            проверка состояния и работы устройства управления лифтом (НКУ), удаление пыли из корпуса панели управления</a:t>
            </a:r>
            <a:endParaRPr lang="ru-RU" dirty="0"/>
          </a:p>
          <a:p>
            <a:r>
              <a:rPr lang="ru-RU" i="1" dirty="0"/>
              <a:t>3.            проверка состояния и работы силовых контактов вводного устройства</a:t>
            </a:r>
            <a:endParaRPr lang="ru-RU" dirty="0"/>
          </a:p>
          <a:p>
            <a:r>
              <a:rPr lang="ru-RU" i="1" dirty="0"/>
              <a:t>4.            проверка состояния контура заземления электрооборудования</a:t>
            </a:r>
            <a:endParaRPr lang="ru-RU" dirty="0"/>
          </a:p>
          <a:p>
            <a:r>
              <a:rPr lang="ru-RU" i="1" dirty="0"/>
              <a:t>5.            проверка состояния и работы электродвигателя</a:t>
            </a:r>
            <a:endParaRPr lang="ru-RU" dirty="0"/>
          </a:p>
          <a:p>
            <a:r>
              <a:rPr lang="ru-RU" i="1" dirty="0"/>
              <a:t>6.            проверка состояния тяговых канатов и каната ограничения скорости</a:t>
            </a:r>
            <a:endParaRPr lang="ru-RU" dirty="0"/>
          </a:p>
          <a:p>
            <a:r>
              <a:rPr lang="ru-RU" i="1" dirty="0"/>
              <a:t>7.            проверка состояния и регулировка направляющих кабины и противовеса</a:t>
            </a:r>
            <a:endParaRPr lang="ru-RU" dirty="0"/>
          </a:p>
          <a:p>
            <a:r>
              <a:rPr lang="ru-RU" i="1" dirty="0"/>
              <a:t>8.            проверка состояния и регулировка дополнительного устройства слабины канатов (ДУСК) (если есть)</a:t>
            </a:r>
            <a:endParaRPr lang="ru-RU" dirty="0"/>
          </a:p>
          <a:p>
            <a:r>
              <a:rPr lang="ru-RU" i="1" dirty="0"/>
              <a:t>9.            проверка состояния и работы ловителей</a:t>
            </a:r>
            <a:endParaRPr lang="ru-RU" dirty="0"/>
          </a:p>
          <a:p>
            <a:r>
              <a:rPr lang="ru-RU" i="1" dirty="0"/>
              <a:t>10.          проверка состояния отводных блоков (если есть)</a:t>
            </a:r>
            <a:endParaRPr lang="ru-RU" dirty="0"/>
          </a:p>
          <a:p>
            <a:r>
              <a:rPr lang="ru-RU" i="1" dirty="0"/>
              <a:t>11.          проверка состояния и работы устройства защиты электродвигателя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915816" y="476672"/>
            <a:ext cx="5184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«Комплекс Вэлью»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08384"/>
            <a:ext cx="7756263" cy="1054250"/>
          </a:xfrm>
        </p:spPr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3"/>
          </p:nvPr>
        </p:nvSpPr>
        <p:spPr>
          <a:xfrm>
            <a:off x="316136" y="1628800"/>
            <a:ext cx="8504336" cy="4680520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ТО-12 (Выполняется 1 раз в год при подготовке к техническому освидетельствованию)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1.            работы, предусмотренные ТО -6</a:t>
            </a:r>
            <a:endParaRPr lang="ru-RU" dirty="0"/>
          </a:p>
          <a:p>
            <a:r>
              <a:rPr lang="ru-RU" i="1" dirty="0"/>
              <a:t>2.            проверка состояния и регулировка шунтов и датчиков (замедления/ускорения и т.д.)</a:t>
            </a:r>
            <a:endParaRPr lang="ru-RU" dirty="0"/>
          </a:p>
          <a:p>
            <a:r>
              <a:rPr lang="ru-RU" i="1" dirty="0"/>
              <a:t>3.            осмотр состояния конструкций противовеса</a:t>
            </a:r>
            <a:endParaRPr lang="ru-RU" dirty="0"/>
          </a:p>
          <a:p>
            <a:r>
              <a:rPr lang="ru-RU" i="1" dirty="0"/>
              <a:t>4.            осмотр состояния и работы пружинных и гидравлических буферных устройств</a:t>
            </a:r>
            <a:endParaRPr lang="ru-RU" dirty="0"/>
          </a:p>
          <a:p>
            <a:r>
              <a:rPr lang="ru-RU" i="1" dirty="0"/>
              <a:t>5.            осмотр состояния изоляции электропроводки</a:t>
            </a:r>
            <a:endParaRPr lang="ru-RU" dirty="0"/>
          </a:p>
          <a:p>
            <a:r>
              <a:rPr lang="ru-RU" i="1" dirty="0"/>
              <a:t>6.            осмотр состояния компенсирующих цепей (лент)</a:t>
            </a:r>
            <a:endParaRPr lang="ru-RU" dirty="0"/>
          </a:p>
          <a:p>
            <a:r>
              <a:rPr lang="ru-RU" i="1" dirty="0"/>
              <a:t>7.            проверка состояния монтажных балок в машинном помещении и шахте</a:t>
            </a:r>
            <a:endParaRPr lang="ru-RU" dirty="0"/>
          </a:p>
          <a:p>
            <a:r>
              <a:rPr lang="ru-RU" i="1" dirty="0"/>
              <a:t>8.            проверка состояния и при необходимости регулировка регламентирующих размеров в шахте лифта согласно ГОСТ Р 53780-10</a:t>
            </a:r>
            <a:endParaRPr lang="ru-RU" dirty="0"/>
          </a:p>
          <a:p>
            <a:r>
              <a:rPr lang="ru-RU" i="1" dirty="0"/>
              <a:t>9.            подготовка к техническому освидетельствованию</a:t>
            </a:r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915816" y="476672"/>
            <a:ext cx="5184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«Комплекс Вэлью»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08384"/>
            <a:ext cx="7756263" cy="1054250"/>
          </a:xfrm>
        </p:spPr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3"/>
          </p:nvPr>
        </p:nvSpPr>
        <p:spPr>
          <a:xfrm>
            <a:off x="316136" y="1628800"/>
            <a:ext cx="8504336" cy="468052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Помимо работ по техническому обслуживанию в 2021г. была проведена серия дополнительных работ:</a:t>
            </a:r>
            <a:endParaRPr lang="ru-RU" dirty="0"/>
          </a:p>
          <a:p>
            <a:r>
              <a:rPr lang="ru-RU" dirty="0"/>
              <a:t> </a:t>
            </a:r>
            <a:endParaRPr lang="ru-RU" dirty="0"/>
          </a:p>
          <a:p>
            <a:r>
              <a:rPr lang="ru-RU" i="1" dirty="0"/>
              <a:t>-03.02.2021       Замена Вентилятора 60х60х10мм 12VDC EC6010H12B </a:t>
            </a:r>
            <a:r>
              <a:rPr lang="ru-RU" i="1" dirty="0" err="1"/>
              <a:t>Evercool</a:t>
            </a:r>
            <a:endParaRPr lang="ru-RU" dirty="0"/>
          </a:p>
          <a:p>
            <a:r>
              <a:rPr lang="ru-RU" i="1" dirty="0"/>
              <a:t>- 24.02.2021      Замена Аккумулятора 12В 7,2Ач 151х94х65мм растормаживания GAA718K1 </a:t>
            </a:r>
            <a:r>
              <a:rPr lang="ru-RU" i="1" dirty="0" err="1"/>
              <a:t>Otis</a:t>
            </a:r>
            <a:r>
              <a:rPr lang="ru-RU" i="1" dirty="0"/>
              <a:t> Зав. №2007BE1521E03;</a:t>
            </a:r>
            <a:endParaRPr lang="ru-RU" dirty="0"/>
          </a:p>
          <a:p>
            <a:r>
              <a:rPr lang="ru-RU" i="1" dirty="0"/>
              <a:t>- 04.03.2021       Замена Платы этажной </a:t>
            </a:r>
            <a:r>
              <a:rPr lang="en-US" i="1" dirty="0"/>
              <a:t>DHL</a:t>
            </a:r>
            <a:r>
              <a:rPr lang="ru-RU" i="1" dirty="0"/>
              <a:t>-270 </a:t>
            </a:r>
            <a:r>
              <a:rPr lang="en-US" i="1" dirty="0"/>
              <a:t>AEG</a:t>
            </a:r>
            <a:r>
              <a:rPr lang="ru-RU" i="1" dirty="0"/>
              <a:t>03</a:t>
            </a:r>
            <a:r>
              <a:rPr lang="en-US" i="1" dirty="0"/>
              <a:t>C</a:t>
            </a:r>
            <a:r>
              <a:rPr lang="ru-RU" i="1" dirty="0"/>
              <a:t>346*</a:t>
            </a:r>
            <a:r>
              <a:rPr lang="en-US" i="1" dirty="0"/>
              <a:t>A Otis LG Sigma</a:t>
            </a:r>
            <a:endParaRPr lang="ru-RU" dirty="0"/>
          </a:p>
          <a:p>
            <a:r>
              <a:rPr lang="ru-RU" i="1" dirty="0"/>
              <a:t>- 25.03.2021       Подключение лифта зав.№2007ВЕ1521Е04 к режиму "Нормальная работа"</a:t>
            </a:r>
            <a:endParaRPr lang="ru-RU" dirty="0"/>
          </a:p>
          <a:p>
            <a:r>
              <a:rPr lang="ru-RU" i="1" dirty="0"/>
              <a:t>- 26.03.2021      Ремонт после "</a:t>
            </a:r>
            <a:r>
              <a:rPr lang="ru-RU" i="1" dirty="0" err="1"/>
              <a:t>залития</a:t>
            </a:r>
            <a:r>
              <a:rPr lang="ru-RU" i="1" dirty="0"/>
              <a:t>" Зав. №2007BE1521E01, 2007BE1521E04;</a:t>
            </a:r>
            <a:endParaRPr lang="ru-RU" dirty="0"/>
          </a:p>
          <a:p>
            <a:r>
              <a:rPr lang="ru-RU" i="1" dirty="0"/>
              <a:t>- 18.05.2021       Программирование шкафа группового управления "DGS" зав.№</a:t>
            </a:r>
            <a:r>
              <a:rPr lang="ru-RU" i="1" dirty="0" smtClean="0"/>
              <a:t>2007ВЕ1521Е04</a:t>
            </a:r>
            <a:endParaRPr lang="ru-RU" i="1" dirty="0" smtClean="0"/>
          </a:p>
          <a:p>
            <a:r>
              <a:rPr lang="ru-RU" i="1" dirty="0" smtClean="0"/>
              <a:t>-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915816" y="476672"/>
            <a:ext cx="5184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«Комплекс Вэлью»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08384"/>
            <a:ext cx="7756263" cy="1054250"/>
          </a:xfrm>
        </p:spPr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3"/>
          </p:nvPr>
        </p:nvSpPr>
        <p:spPr>
          <a:xfrm>
            <a:off x="316136" y="1628800"/>
            <a:ext cx="8504336" cy="468052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Помимо работ по техническому обслуживанию в 2021г. была проведена серия дополнительных работ:</a:t>
            </a:r>
            <a:endParaRPr lang="ru-RU" dirty="0"/>
          </a:p>
          <a:p>
            <a:r>
              <a:rPr lang="ru-RU" dirty="0"/>
              <a:t> </a:t>
            </a:r>
            <a:endParaRPr lang="ru-RU" dirty="0"/>
          </a:p>
          <a:p>
            <a:r>
              <a:rPr lang="ru-RU" i="1" dirty="0" smtClean="0"/>
              <a:t>- 08.06.2021       Замена Замка "ключевина" люка приказной панели LG </a:t>
            </a:r>
            <a:r>
              <a:rPr lang="ru-RU" i="1" dirty="0" err="1" smtClean="0"/>
              <a:t>Sigma</a:t>
            </a:r>
            <a:endParaRPr lang="ru-RU" dirty="0" smtClean="0"/>
          </a:p>
          <a:p>
            <a:r>
              <a:rPr lang="ru-RU" i="1" dirty="0" smtClean="0"/>
              <a:t>- 05.07.2021       Замена Датчика точной остановки НЗ 100Ом MPS-1600-OTIS LG </a:t>
            </a:r>
            <a:r>
              <a:rPr lang="ru-RU" i="1" dirty="0" err="1" smtClean="0"/>
              <a:t>Sigma</a:t>
            </a:r>
            <a:endParaRPr lang="ru-RU" dirty="0" smtClean="0"/>
          </a:p>
          <a:p>
            <a:r>
              <a:rPr lang="ru-RU" i="1" dirty="0" smtClean="0"/>
              <a:t>- 09.07.2021       Замена Батарейки 3,6В SB-AA11 </a:t>
            </a:r>
            <a:r>
              <a:rPr lang="ru-RU" i="1" dirty="0" err="1" smtClean="0"/>
              <a:t>Tekcell</a:t>
            </a:r>
            <a:endParaRPr lang="ru-RU" dirty="0" smtClean="0"/>
          </a:p>
          <a:p>
            <a:r>
              <a:rPr lang="ru-RU" i="1" dirty="0" smtClean="0"/>
              <a:t>- 07.10.2021       Замена </a:t>
            </a:r>
            <a:r>
              <a:rPr lang="ru-RU" i="1" dirty="0" err="1" smtClean="0"/>
              <a:t>Фотобарьера</a:t>
            </a:r>
            <a:r>
              <a:rPr lang="ru-RU" i="1" dirty="0" smtClean="0"/>
              <a:t> (световая завеса) 03.G5.L94.230VAC </a:t>
            </a:r>
            <a:r>
              <a:rPr lang="ru-RU" i="1" dirty="0" err="1" smtClean="0"/>
              <a:t>Weco</a:t>
            </a:r>
            <a:endParaRPr lang="ru-RU" dirty="0" smtClean="0"/>
          </a:p>
          <a:p>
            <a:r>
              <a:rPr lang="ru-RU" i="1" dirty="0" smtClean="0"/>
              <a:t>- 22.12.2021      Замена 2 (двух) манжет на 2 (двух) лифтах Манжета армированная MG50х72х12мм 3R50012A LG </a:t>
            </a:r>
            <a:r>
              <a:rPr lang="ru-RU" i="1" dirty="0" err="1" smtClean="0"/>
              <a:t>Sigma</a:t>
            </a:r>
            <a:r>
              <a:rPr lang="ru-RU" i="1" dirty="0" smtClean="0"/>
              <a:t> - 2 шт. Зав. №2007BE1521E01, 2007BE1521E02;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915816" y="476672"/>
            <a:ext cx="5184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«Комплекс Вэлью»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08384"/>
            <a:ext cx="7756263" cy="1054250"/>
          </a:xfrm>
        </p:spPr>
        <p:txBody>
          <a:bodyPr>
            <a:normAutofit fontScale="90000"/>
          </a:bodyPr>
          <a:lstStyle/>
          <a:p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br>
              <a:rPr lang="ru-RU" sz="900" dirty="0" smtClean="0"/>
            </a:br>
            <a:br>
              <a:rPr lang="ru-RU" sz="9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3"/>
          </p:nvPr>
        </p:nvSpPr>
        <p:spPr>
          <a:xfrm>
            <a:off x="316136" y="1628800"/>
            <a:ext cx="8504336" cy="468052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/>
              <a:t>Работы запланированные на 2022г.:</a:t>
            </a:r>
            <a:endParaRPr lang="ru-RU" dirty="0"/>
          </a:p>
          <a:p>
            <a:r>
              <a:rPr lang="ru-RU" dirty="0"/>
              <a:t> </a:t>
            </a:r>
            <a:endParaRPr lang="ru-RU" dirty="0"/>
          </a:p>
          <a:p>
            <a:r>
              <a:rPr lang="ru-RU" i="1" dirty="0"/>
              <a:t>- Замена КВШ, тяговых канатов и пружин подвески лифтов Зав. №2007BE1521E01, 2007BE1521E03;</a:t>
            </a:r>
            <a:endParaRPr lang="ru-RU" dirty="0"/>
          </a:p>
          <a:p>
            <a:r>
              <a:rPr lang="ru-RU" i="1" dirty="0"/>
              <a:t>- Замена каната ограничителя скорости лифтов зав.№ 2007BE1521E01, 2007BE1521E03;</a:t>
            </a:r>
            <a:endParaRPr lang="ru-RU" dirty="0"/>
          </a:p>
          <a:p>
            <a:r>
              <a:rPr lang="ru-RU" i="1" dirty="0"/>
              <a:t>- Выверка направляющих по </a:t>
            </a:r>
            <a:r>
              <a:rPr lang="ru-RU" i="1" dirty="0" err="1"/>
              <a:t>штихмассу</a:t>
            </a:r>
            <a:r>
              <a:rPr lang="ru-RU" i="1" dirty="0"/>
              <a:t> в соответствии с паспортом лифтов Зав. №2007BE1521E01, 2007BE1521E02; 2007BE1521E03;</a:t>
            </a:r>
            <a:endParaRPr lang="ru-RU" dirty="0"/>
          </a:p>
          <a:p>
            <a:r>
              <a:rPr lang="ru-RU" i="1" dirty="0"/>
              <a:t>- Монтаж системы диспетчерского контроля лифтов Зав. №2007BE1521E01, 2007BE1521E02; 2007BE1521E03; 2007BE1521E04;</a:t>
            </a:r>
            <a:endParaRPr lang="ru-RU" dirty="0"/>
          </a:p>
          <a:p>
            <a:r>
              <a:rPr lang="ru-RU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3"/>
          <a:stretch>
            <a:fillRect/>
          </a:stretch>
        </p:blipFill>
        <p:spPr bwMode="auto">
          <a:xfrm>
            <a:off x="316136" y="26888"/>
            <a:ext cx="2304256" cy="1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5"/>
          <a:stretch>
            <a:fillRect/>
          </a:stretch>
        </p:blipFill>
        <p:spPr bwMode="auto">
          <a:xfrm>
            <a:off x="611560" y="6100763"/>
            <a:ext cx="2533650" cy="7572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915816" y="476672"/>
            <a:ext cx="5184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«Комплекс Вэлью»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вердый переплет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20499</Words>
  <Application>WPS Presentation</Application>
  <PresentationFormat>Экран (4:3)</PresentationFormat>
  <Paragraphs>488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SimSun</vt:lpstr>
      <vt:lpstr>Wingdings</vt:lpstr>
      <vt:lpstr>Times New Roman</vt:lpstr>
      <vt:lpstr>Book Antiqua</vt:lpstr>
      <vt:lpstr>Microsoft YaHei</vt:lpstr>
      <vt:lpstr>Arial Unicode MS</vt:lpstr>
      <vt:lpstr>Calibri</vt:lpstr>
      <vt:lpstr>Calibri</vt:lpstr>
      <vt:lpstr>Times New Roman</vt:lpstr>
      <vt:lpstr>inherit</vt:lpstr>
      <vt:lpstr>Segoe Print</vt:lpstr>
      <vt:lpstr>Arial</vt:lpstr>
      <vt:lpstr>Твердый переплет</vt:lpstr>
      <vt:lpstr>     Техническое обслуживание и ремонт МКД</vt:lpstr>
      <vt:lpstr>                    </vt:lpstr>
      <vt:lpstr>                    </vt:lpstr>
      <vt:lpstr>                    </vt:lpstr>
      <vt:lpstr>                    </vt:lpstr>
      <vt:lpstr>                    </vt:lpstr>
      <vt:lpstr>                    </vt:lpstr>
      <vt:lpstr>                    </vt:lpstr>
      <vt:lpstr>                    </vt:lpstr>
      <vt:lpstr>                    ООО «Сфера        </vt:lpstr>
      <vt:lpstr>                    </vt:lpstr>
      <vt:lpstr>                    </vt:lpstr>
      <vt:lpstr>                    </vt:lpstr>
      <vt:lpstr>                    </vt:lpstr>
      <vt:lpstr>                    </vt:lpstr>
      <vt:lpstr>                    </vt:lpstr>
      <vt:lpstr>PowerPoint 演示文稿</vt:lpstr>
      <vt:lpstr>ООО «Теплоэнерго МСК»</vt:lpstr>
      <vt:lpstr>ООО «Теплоэнерго МСК»</vt:lpstr>
      <vt:lpstr>ООО «Теплоэнерго МСК»</vt:lpstr>
      <vt:lpstr>ООО «Теплоэнерго МСК»</vt:lpstr>
      <vt:lpstr>ООО «Теплоэнерго МСК»</vt:lpstr>
      <vt:lpstr>                 ООО «Теплоэнерго МСК»</vt:lpstr>
      <vt:lpstr>ООО «Теплоэнерго МСК»</vt:lpstr>
      <vt:lpstr>ООО «Теплоэнерго МСК»</vt:lpstr>
      <vt:lpstr>ООО «Теплоэнерго МСК»</vt:lpstr>
      <vt:lpstr>ООО «Теплоэнерго МСК»</vt:lpstr>
      <vt:lpstr>PowerPoint 演示文稿</vt:lpstr>
      <vt:lpstr>НПО «Центр»</vt:lpstr>
      <vt:lpstr>НПО «Центр» Регламент работ по техническому обслуживанию оборудования  системы пожарной сигнализации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Своевременная подготовка к отопительному сезону позволит избежать неприятностей в эксплуатации зданий в зимний период времени. Устранение любых поломок в авральном порядке требует крупных вложений, не говоря про моральные издержки. Своевременное определение неисправностей и их плановый ремонт – это солидная экономия ресурсов. Подготовка к отопительному сезону включает в себя ряд мероприятий: Осмотр и профилактика тепловых энергетических установок; Проверка целостности и работоспособности оборудования (насосного и вспомогательного); Промывка отопительной системы с помощью гидропневматики и антикоррозионных составов; Проверка наличия и работоспособности контрольно-учётных приборов; Опрессовка (гидравлические испытания отопительных систем на прочность и плотность); Очистка грязевиков и фильтров; Проверка манометров (приборов для измерения давления); Устранение выявленных нарушений и поломок; Устранена  утечка отсечного крана монометра;  Установлен воздухоотводчик на ГВС на 26 этаже; Замена отсечного крана(40); Замена бочёнка после крана(40) на 16 этаже, правая сторона; Установлены монометры на гребёнках на 1, 15 этажах;  Установлен манометр на 27 этаже, левая сторона; Замена американки (40), а так же замена нипелей (40)-2шт. на 5 этаже, левая сторона; Перепаковка крана и замена прокладки на американке на 26 этаже правая сторона; Установлены манометры на новых редукторах на 8, 11, 17 этажах; Заменен участок трубы до отсечного крана, перепаковали на 21 этаже; Перепаковка и замена бочёнка между краном и фильтром на 2 этаже, левая сторона; Перепаковка после отсечного крана на 5 этаж, левая сторона; Замена редуктора давления , переходов 32/40 - 2шт, полная перепаковка. в левом шкафу перепаковка и чистка фильтра грубой очистки, а также замена бочёнка между краном и фильтром на 17 этаже, в правом шкафу; Проведены сварочные работы на   -1 этаже; Проведены сварочные работы на 12 этаже; Переварена закальцовка ГВС установлено разборное соединение  на14 этаже; Переварена закальцовка ГВС, установлено разборное соединение на 26 этаже; Перепаковка и замена отсечного крана на 21 этаже, левая сторона; Замена отсечного крана ГВС, замена фильтра грубой очистки;  Замена редуктора давления на 11 этаже. Замене участок оцинкованной трубы D-80 -30 м.       </dc:title>
  <dc:creator>Роман Гуревич</dc:creator>
  <cp:lastModifiedBy>79037</cp:lastModifiedBy>
  <cp:revision>83</cp:revision>
  <cp:lastPrinted>2022-02-08T13:30:00Z</cp:lastPrinted>
  <dcterms:created xsi:type="dcterms:W3CDTF">2021-11-30T08:42:00Z</dcterms:created>
  <dcterms:modified xsi:type="dcterms:W3CDTF">2022-03-16T09:37:08Z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064BBFCC237E445D96EFC160FDD1E47C</vt:lpwstr>
  </property>
  <property fmtid="{D5CDD505-2E9C-101B-9397-08002B2CF9AE}" pid="3" name="KSOProductBuildVer">
    <vt:lpwstr>1049-11.2.0.11029</vt:lpwstr>
  </property>
</Properties>
</file>