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4" r:id="rId4"/>
    <p:sldId id="258" r:id="rId5"/>
    <p:sldId id="260" r:id="rId6"/>
    <p:sldId id="261" r:id="rId7"/>
    <p:sldId id="266" r:id="rId8"/>
    <p:sldId id="262" r:id="rId9"/>
    <p:sldId id="263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80B1E218-C830-4FD6-8C3A-D701E8F22613}">
          <p14:sldIdLst>
            <p14:sldId id="256"/>
            <p14:sldId id="265"/>
            <p14:sldId id="264"/>
            <p14:sldId id="258"/>
            <p14:sldId id="260"/>
            <p14:sldId id="261"/>
            <p14:sldId id="266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1" autoAdjust="0"/>
  </p:normalViewPr>
  <p:slideViewPr>
    <p:cSldViewPr>
      <p:cViewPr>
        <p:scale>
          <a:sx n="90" d="100"/>
          <a:sy n="90" d="100"/>
        </p:scale>
        <p:origin x="-2244" y="-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hyperlink" Target="https://e.mk-dom.ru/npd-doc.aspx?npmid=97&amp;npid=48711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png"/><Relationship Id="rId7" Type="http://schemas.openxmlformats.org/officeDocument/2006/relationships/image" Target="../media/image18.jpeg"/><Relationship Id="rId2" Type="http://schemas.openxmlformats.org/officeDocument/2006/relationships/hyperlink" Target="https://e.mk-dom.ru/npd-doc.aspx?npmid=97&amp;npid=48711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4"/>
          <a:stretch/>
        </p:blipFill>
        <p:spPr bwMode="auto">
          <a:xfrm>
            <a:off x="313851" y="332656"/>
            <a:ext cx="2533650" cy="178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2" r="-8101"/>
          <a:stretch/>
        </p:blipFill>
        <p:spPr bwMode="auto">
          <a:xfrm>
            <a:off x="251520" y="5805264"/>
            <a:ext cx="2738895" cy="7784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131840" y="2113493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Клининг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4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974" y="2204864"/>
            <a:ext cx="42640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Жители и гости выходят в ближайший продуктовый магазин, вынести мусор, выгулять домашних животных. Кроме того, многие сейчас пользуются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доставками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соответственно, в подъезды заходят курьеры, которые за день могут объехать половину города. Консьержи строго следят за масочным  режимом. 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Места общего пользования нашего дома  стали местом возможных контактов с вирусом и зоной потенциального заражения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Профилактическая  дезинфекция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мест общего пользования в многоквартирном доме,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несколько увеличил затраты ТСН (ж)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один вид работ – санитарное содержание помещений общего имущества в многоквартирном доме, на период пандемии (в связи с приобретением дезинфицирующих средств, средств защиты персонала, проводящего обработку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,покупкой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Рециркуляторов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Санитайзеров)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pic>
        <p:nvPicPr>
          <p:cNvPr id="9" name="Рисунок 8" descr="C:\Users\79037\Desktop\сайт\сайт июня 2021В ОТЧЕТ\моп\cf93f955-858c-481b-b14b-7ab57e64ff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13" y="3429000"/>
            <a:ext cx="1541791" cy="180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79037\Desktop\сайт\сайт июня 2021В ОТЧЕТ\моп\cb602e94-3531-430b-a12f-775d9ca022b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513" y="1700809"/>
            <a:ext cx="1541791" cy="1769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79037\Desktop\сайт\сайт июня 2021В ОТЧЕТ\моп\9353856c-77df-4fae-9da6-1ba40d6bf07f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0809"/>
            <a:ext cx="1556372" cy="1728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79037\Desktop\сайт\сайт июня 2021В ОТЧЕТ\моп\920241ef-0e23-4518-a1e2-5beac2dbea3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29000"/>
            <a:ext cx="1556372" cy="180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4"/>
          <a:stretch/>
        </p:blipFill>
        <p:spPr bwMode="auto">
          <a:xfrm>
            <a:off x="313851" y="332656"/>
            <a:ext cx="2533650" cy="17808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2987825" y="332656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Клининг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AutoShape 2" descr="blob:https://web.whatsapp.com/e85ffa57-88a4-4759-ab8f-0d57fe4a00f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4" descr="blob:https://web.whatsapp.com/e85ffa57-88a4-4759-ab8f-0d57fe4a00f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85aa33b6-ae27-4da4-841d-392440d491d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7" t="3764"/>
          <a:stretch/>
        </p:blipFill>
        <p:spPr bwMode="auto">
          <a:xfrm>
            <a:off x="4733357" y="2544230"/>
            <a:ext cx="1033156" cy="176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04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69476"/>
            <a:ext cx="3240360" cy="369177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 1 марта 2021 года для МКД действуют СанПиН 2.1.3684-21 «Санитарно-эпидемиологические требования к содержанию территорий городских и сельских поселений, к водным объектам, питьевой воде и питьевому водоснабжению, атмосферному воздуху, почвам, жилым помещениям, эксплуатации производственных, общественных помещений, организации и проведению санитарно-противоэпидемических (профилактических</a:t>
            </a: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4"/>
          <a:stretch/>
        </p:blipFill>
        <p:spPr bwMode="auto">
          <a:xfrm>
            <a:off x="230992" y="188640"/>
            <a:ext cx="2533650" cy="178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2" r="-8101"/>
          <a:stretch/>
        </p:blipFill>
        <p:spPr bwMode="auto">
          <a:xfrm>
            <a:off x="251520" y="5805264"/>
            <a:ext cx="2738895" cy="77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0d5374c7-fa23-4de3-ae51-b7d383388bf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938" y="1694133"/>
            <a:ext cx="1371724" cy="182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d7beb85-6e5c-4c41-ba2a-c688b2264d9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18" r="40441" b="10027"/>
          <a:stretch/>
        </p:blipFill>
        <p:spPr bwMode="auto">
          <a:xfrm>
            <a:off x="5975304" y="3403391"/>
            <a:ext cx="1371724" cy="226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79037\AppData\Local\Microsoft\Windows\INetCache\Content.Word\5ef858db-0038-4f4a-aac7-7b47e259a40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512168" cy="1725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79037\AppData\Local\Microsoft\Windows\INetCache\Content.Word\5fd882ca-7146-4803-b08c-06f8a184f66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97" y="3421321"/>
            <a:ext cx="1518094" cy="224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2987825" y="332656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Клининг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 descr="C:\Users\79037\Desktop\сайт\сайт июня 2021В ОТЧЕТ\клининг\980b7652-91c6-4151-83b4-5e730778e2d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69" y="2502188"/>
            <a:ext cx="1806969" cy="24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2843808" y="964966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Клининг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452" y="1978020"/>
            <a:ext cx="3888432" cy="38357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» (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 — СанПиН № 3684). Их утвердил Главный государственный санитарный врач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от 28.01.2021 № 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 № 3684 регулируют: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качества поставляемой в помещения потребителей в МКД воды — холодной и горячей;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санитарные требования к содержанию земельных участков под МКД, в том числе в части норматива по их поливу и проведению антигололедных мероприятий (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124 СанПиН № 3684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влажной уборки мест общего пользования в МКД с применением моющих и чистящих средств (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126 СанПиН № 3684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 размещению, техническому устройству и содержанию контейнерных площадок для накопления ТКО (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пп. 2–14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СанПиН № 3684).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тем, в части кратности проведения влажной уборки необходимо учитывать требования жилищного законодательства. На это указывает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письме от 15.03.2021 № 02/4905-2021-23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4"/>
          <a:stretch/>
        </p:blipFill>
        <p:spPr bwMode="auto">
          <a:xfrm>
            <a:off x="230992" y="188640"/>
            <a:ext cx="2533650" cy="178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2" r="-8101"/>
          <a:stretch/>
        </p:blipFill>
        <p:spPr bwMode="auto">
          <a:xfrm>
            <a:off x="251520" y="5805264"/>
            <a:ext cx="2738895" cy="77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25a0bc9-38c9-4f0a-ba26-b9f503c8664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05" y="3970077"/>
            <a:ext cx="1622000" cy="21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05" y="1888296"/>
            <a:ext cx="1636619" cy="2080684"/>
          </a:xfrm>
          <a:prstGeom prst="rect">
            <a:avLst/>
          </a:prstGeom>
          <a:noFill/>
        </p:spPr>
      </p:pic>
      <p:pic>
        <p:nvPicPr>
          <p:cNvPr id="14" name="Picture 7" descr="8f0ad3ca-5b9d-4f31-898c-b7049db47fb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6" t="13933" r="-1"/>
          <a:stretch/>
        </p:blipFill>
        <p:spPr bwMode="auto">
          <a:xfrm>
            <a:off x="4193048" y="1898996"/>
            <a:ext cx="1530430" cy="21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c37375fc-1900-4136-b9e7-47efbee0cd5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34" y="1888297"/>
            <a:ext cx="1512169" cy="21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6aed22df-77fa-4f44-8329-a15017cab19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33" y="3968980"/>
            <a:ext cx="1512169" cy="21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6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69476"/>
            <a:ext cx="3888432" cy="38357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Периодичность оказания услуг и выполнения работ по санитарному содержанию подъезда зависит от решений собственников помещений в МКД.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Сроки и периодичность выполнения работ зависят: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 от конструктивных особенностей МКД, в том числе от площади помещений общего пользования;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установленного размера платы за содержание жилого помещения.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свою очередь увеличение периодичности к уборке ведет  к большим затратам на содержание общего имущества. Постоянно  пересматривать  расходование денежных средств в рамках действующего размера платы и объема утвержденной сметы. Важно понимать, что перераспределение средств  может  привести к ненадлежащему качеству оказанных услуг и выполненных работ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4"/>
          <a:stretch/>
        </p:blipFill>
        <p:spPr bwMode="auto">
          <a:xfrm>
            <a:off x="230992" y="188640"/>
            <a:ext cx="2533650" cy="178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2" r="-8101"/>
          <a:stretch/>
        </p:blipFill>
        <p:spPr bwMode="auto">
          <a:xfrm>
            <a:off x="251520" y="5805264"/>
            <a:ext cx="2738895" cy="7784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2987825" y="332656"/>
            <a:ext cx="52565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Клининг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9" name="Picture 13" descr="a06deb87-e618-4c77-8dca-e866e3894d9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9102" b="22187"/>
          <a:stretch/>
        </p:blipFill>
        <p:spPr bwMode="auto">
          <a:xfrm>
            <a:off x="5319092" y="3311499"/>
            <a:ext cx="1872207" cy="252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10066cd0-61a8-4f5a-8789-4b8fbd07702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9"/>
          <a:stretch/>
        </p:blipFill>
        <p:spPr bwMode="auto">
          <a:xfrm>
            <a:off x="7172249" y="3358875"/>
            <a:ext cx="1581150" cy="251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8c5b8128-8fa4-4c07-87d1-c6743471364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3"/>
          <a:stretch/>
        </p:blipFill>
        <p:spPr bwMode="auto">
          <a:xfrm>
            <a:off x="5319091" y="1280197"/>
            <a:ext cx="1872208" cy="207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5ebb03ba-6780-40a1-b366-6263c294e5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299" y="1306145"/>
            <a:ext cx="15621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69476"/>
            <a:ext cx="3888432" cy="38357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 по законодательству  возможно, если собственники помещений на общем собрании утвердят новый перечень работ и услуг по содержанию общего имущества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соответствующий размер платы за содержание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Правлением  ТСН (ж) «Дом в сосновой роще» принято решение о закупке и установке в холле  многоквартирного дома по ул.Расплетина, д.2.1 Облучателей –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Рециркуляторов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воздуха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ультрофиалетовые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бактерицидные «ОРУБ -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Кронт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-60 . Бактерицидный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рециркулятор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воздуха Современные облучатели-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рециркуляторы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пришедшие на смену устаревшим кварцевым аппаратам, успешно решают не допускать повышения концентрации озона, который убивает микроорганизмы и  обеззараживают воздушную среду в многоквартирном доме.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Применение ультрафиолетовых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рециркуляторов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рекомендовано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Роспотребнадзором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обеззараживания воздуха в помещениях. Письмо от 10 марта 2020г № 02/3853-2020-27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4"/>
          <a:stretch/>
        </p:blipFill>
        <p:spPr bwMode="auto">
          <a:xfrm>
            <a:off x="230992" y="188640"/>
            <a:ext cx="2533650" cy="178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2" r="-8101"/>
          <a:stretch/>
        </p:blipFill>
        <p:spPr bwMode="auto">
          <a:xfrm>
            <a:off x="251520" y="5805264"/>
            <a:ext cx="2738895" cy="77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66102"/>
            <a:ext cx="52546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 descr="bc664511-f9da-4cf1-9a3f-2937bbf40ca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65866"/>
            <a:ext cx="1552204" cy="207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C:\Users\79037\Desktop\сайт\отправлен июнь чернов\КЛИНИНГ\ПАРАДНАЯ\cb5dc02e-d0a3-4eb6-9850-1d4d4e2949a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218" t="-214357" r="-46201" b="-370293"/>
          <a:stretch/>
        </p:blipFill>
        <p:spPr bwMode="auto">
          <a:xfrm>
            <a:off x="-2226230" y="-33690"/>
            <a:ext cx="9144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049795b5-a432-42a9-bbaf-0beec1a0c5f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50" y="3740751"/>
            <a:ext cx="1491962" cy="214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30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2765425" y="188913"/>
            <a:ext cx="6199188" cy="17811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Клининг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452" y="1978020"/>
            <a:ext cx="3888432" cy="383578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/>
              <a:t>» (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далее — СанПиН № 3684). Их утвердил Главный государственный санитарный врач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постановлением от 28.01.2021 № 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СанПиН № 3684 регулируют: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качества поставляемой в помещения потребителей в МКД воды — холодной и горячей;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санитарные требования к содержанию земельных участков под МКД, в том числе в части норматива по их поливу и проведению антигололедных мероприятий (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124 СанПиН № 3684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влажной уборки мест общего пользования в МКД с применением моющих и чистящих средств (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126 СанПиН № 3684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требования к размещению, техническому устройству и содержанию контейнерных площадок для накопления ТКО (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пп. 2–14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СанПиН № 3684).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Вместе с тем, в части кратности проведения влажной уборки необходимо учитывать требования жилищного законодательства. На это указывает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Роспотребнадзор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письме от 15.03.2021 № 02/4905-2021-23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4"/>
          <a:stretch/>
        </p:blipFill>
        <p:spPr bwMode="auto">
          <a:xfrm>
            <a:off x="230992" y="188640"/>
            <a:ext cx="2533650" cy="178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2" r="-8101"/>
          <a:stretch/>
        </p:blipFill>
        <p:spPr bwMode="auto">
          <a:xfrm>
            <a:off x="251520" y="5805264"/>
            <a:ext cx="2738895" cy="77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d25a0bc9-38c9-4f0a-ba26-b9f503c8664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05" y="3970077"/>
            <a:ext cx="1622000" cy="21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05" y="1888296"/>
            <a:ext cx="1636619" cy="2080684"/>
          </a:xfrm>
          <a:prstGeom prst="rect">
            <a:avLst/>
          </a:prstGeom>
          <a:noFill/>
        </p:spPr>
      </p:pic>
      <p:pic>
        <p:nvPicPr>
          <p:cNvPr id="14" name="Picture 7" descr="8f0ad3ca-5b9d-4f31-898c-b7049db47fb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76" t="13933" r="-1"/>
          <a:stretch/>
        </p:blipFill>
        <p:spPr bwMode="auto">
          <a:xfrm>
            <a:off x="4193048" y="2708920"/>
            <a:ext cx="1530430" cy="21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c37375fc-1900-4136-b9e7-47efbee0cd5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34" y="1888297"/>
            <a:ext cx="1512169" cy="210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6aed22df-77fa-4f44-8329-a15017cab19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33" y="3968980"/>
            <a:ext cx="1512169" cy="218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8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765425" y="188913"/>
            <a:ext cx="6199188" cy="17811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Клининг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69476"/>
            <a:ext cx="3888432" cy="3835788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Увиолевые (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безозоновые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лампы пропускают ультрафиолетовое излучение, но задерживают озонобразующую часть спектра, поэтому их можно оставлять включенными в присутствии людей. Это открыло широкие возможности для обеззараживания жилых и общественных помещений. Облучатель-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рециркулятор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состоит из ртутной лампы (их может быть установлено до шести штук) с колбой из увиолевого стекла, заключенной в непрозрачный кожух. Воздух нагнетается внутрь кожуха вентилятором и выходит с другой стороны уже продезинфицированным. Ультрафиолетовые лучи способны как убивать микроорганизмы напрямую, так и воздействовать на их ДНК, лишая способности к размножению.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4"/>
          <a:stretch/>
        </p:blipFill>
        <p:spPr bwMode="auto">
          <a:xfrm>
            <a:off x="230992" y="188640"/>
            <a:ext cx="2533650" cy="178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2" r="-8101"/>
          <a:stretch/>
        </p:blipFill>
        <p:spPr bwMode="auto">
          <a:xfrm>
            <a:off x="251520" y="5805264"/>
            <a:ext cx="2738895" cy="77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6bb259b4-ac1c-441f-b6bb-61d5c62e3f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14" r="21112"/>
          <a:stretch>
            <a:fillRect/>
          </a:stretch>
        </p:blipFill>
        <p:spPr bwMode="auto">
          <a:xfrm>
            <a:off x="4437038" y="3516089"/>
            <a:ext cx="1930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79202"/>
            <a:ext cx="24003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8464959b-0556-4769-a215-13c98d07807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90" y="1969477"/>
            <a:ext cx="196816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3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2765425" y="188913"/>
            <a:ext cx="6199188" cy="17811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Клининг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69476"/>
            <a:ext cx="3888432" cy="3835788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Наиболее чувствительны к ультрафиолету вирусы и бактерии в вегетативной форме (палочки, кокки). Меньше реагируют на УФ-облучение грибы и простейшие микроорганизмы, особенно споровые формы. В среднем выживающие после воздействия УФ-облучения микроорганизмы составляют около 0,01% от микробиологической популяции, но для некоторых видов (а также штаммов или генотипов) этот показатель может достигать 10%[1] . И даже в этом случае облучателю-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рециркулятору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удается очистить воздух в помещении на 90%. Как правило, эффективность обеззараживания достигает 95–98%.</a:t>
            </a:r>
          </a:p>
          <a:p>
            <a:r>
              <a:rPr lang="ru-RU" sz="1400" dirty="0"/>
              <a:t> </a:t>
            </a:r>
          </a:p>
          <a:p>
            <a:pPr algn="just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54"/>
          <a:stretch/>
        </p:blipFill>
        <p:spPr bwMode="auto">
          <a:xfrm>
            <a:off x="230992" y="188640"/>
            <a:ext cx="2533650" cy="178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2" r="-8101"/>
          <a:stretch/>
        </p:blipFill>
        <p:spPr bwMode="auto">
          <a:xfrm>
            <a:off x="251520" y="5805264"/>
            <a:ext cx="2738895" cy="778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12540" t="16879" r="27270" b="40765"/>
          <a:stretch/>
        </p:blipFill>
        <p:spPr bwMode="auto">
          <a:xfrm>
            <a:off x="4596659" y="2780928"/>
            <a:ext cx="3701415" cy="1464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32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198</TotalTime>
  <Words>462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Презентация PowerPoint</vt:lpstr>
      <vt:lpstr>Презентация PowerPoint</vt:lpstr>
      <vt:lpstr>Презентация PowerPoint</vt:lpstr>
      <vt:lpstr>Клининг</vt:lpstr>
      <vt:lpstr>Презентация PowerPoint</vt:lpstr>
      <vt:lpstr>Презентация PowerPoint</vt:lpstr>
      <vt:lpstr>Клининг</vt:lpstr>
      <vt:lpstr>Клининг</vt:lpstr>
      <vt:lpstr>Клининг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Клининг</dc:title>
  <dc:creator>Роман Гуревич</dc:creator>
  <cp:lastModifiedBy>79037</cp:lastModifiedBy>
  <cp:revision>25</cp:revision>
  <cp:lastPrinted>2022-01-21T14:15:40Z</cp:lastPrinted>
  <dcterms:created xsi:type="dcterms:W3CDTF">2021-11-24T11:08:20Z</dcterms:created>
  <dcterms:modified xsi:type="dcterms:W3CDTF">2022-01-21T14:26:16Z</dcterms:modified>
</cp:coreProperties>
</file>