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64" r:id="rId3"/>
    <p:sldId id="272" r:id="rId4"/>
    <p:sldId id="271" r:id="rId5"/>
    <p:sldId id="270" r:id="rId6"/>
    <p:sldId id="269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300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hangingPunct="0">
              <a:lnSpc>
                <a:spcPct val="125000"/>
              </a:lnSpc>
              <a:spcAft>
                <a:spcPts val="0"/>
              </a:spcAft>
            </a:pPr>
            <a:r>
              <a:rPr lang="ru-RU" b="1" kern="0" dirty="0">
                <a:solidFill>
                  <a:srgbClr val="4D4D4D"/>
                </a:solidFill>
                <a:latin typeface="Times New Roman"/>
                <a:ea typeface="Times New Roman"/>
              </a:rPr>
              <a:t> </a:t>
            </a:r>
            <a:endParaRPr lang="ru-RU" kern="1400" dirty="0">
              <a:solidFill>
                <a:srgbClr val="4D4D4D"/>
              </a:solidFill>
              <a:latin typeface="Arial"/>
              <a:ea typeface="Times New Roman"/>
            </a:endParaRPr>
          </a:p>
          <a:p>
            <a:pPr algn="ctr"/>
            <a:r>
              <a:rPr lang="ru-RU" b="1" dirty="0">
                <a:latin typeface="Times New Roman"/>
                <a:ea typeface="Times New Roman"/>
              </a:rPr>
              <a:t>Результаты </a:t>
            </a:r>
            <a:r>
              <a:rPr lang="ru-RU" b="1" dirty="0" smtClean="0">
                <a:latin typeface="Times New Roman"/>
                <a:ea typeface="Times New Roman"/>
              </a:rPr>
              <a:t>РАБОТЫ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/>
                <a:ea typeface="Times New Roman"/>
              </a:rPr>
              <a:t>Правления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/>
                <a:ea typeface="Times New Roman"/>
              </a:rPr>
              <a:t>ТСН </a:t>
            </a:r>
            <a:r>
              <a:rPr lang="ru-RU" b="1" dirty="0" smtClean="0">
                <a:latin typeface="Times New Roman"/>
                <a:ea typeface="Times New Roman"/>
              </a:rPr>
              <a:t>(ж) совместно с Председателем Правления </a:t>
            </a:r>
            <a:r>
              <a:rPr lang="ru-RU" b="1" dirty="0">
                <a:latin typeface="Times New Roman"/>
                <a:ea typeface="Times New Roman"/>
              </a:rPr>
              <a:t>– повышение стоимости жилого и нежилого  фонда, </a:t>
            </a:r>
            <a:r>
              <a:rPr lang="ru-RU" b="1" kern="1400" dirty="0">
                <a:solidFill>
                  <a:srgbClr val="000000"/>
                </a:solidFill>
                <a:latin typeface="Times New Roman"/>
                <a:ea typeface="Times New Roman"/>
              </a:rPr>
              <a:t>комфорт и безопасность пользователей всех видов недвижимости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3347864" y="548680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6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23050" r="1616" b="41277"/>
          <a:stretch/>
        </p:blipFill>
        <p:spPr bwMode="auto">
          <a:xfrm>
            <a:off x="5647180" y="439797"/>
            <a:ext cx="8906274" cy="212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7804" y="2420888"/>
            <a:ext cx="8238995" cy="3705275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очередь эксплуатация, как основной жизненный цикл объекта недвижимости разделяется на следующие функциональные области:</a:t>
            </a:r>
          </a:p>
          <a:p>
            <a:pPr lvl="0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управление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эксплуатация, обслуживание инженерных систем зданий.</a:t>
            </a:r>
          </a:p>
          <a:p>
            <a:pPr lvl="0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Инфраструктурное управление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клининг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обслуживание инфраструктуры (мебель, двери, окна …), вывоз и утилизация мусора,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озеленение территории.</a:t>
            </a:r>
          </a:p>
          <a:p>
            <a:pPr lvl="0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Преимущества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ТСН(ж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в сосновой роще»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611560" y="871845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2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29872" y="2420888"/>
            <a:ext cx="6356928" cy="370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ТСН(ж)  « Дом в сосновой роще»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  по эффективному управлению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стратегическому развитию недвижимости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объекта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мероприятия могут потребоваться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проведении ремонтно-строительных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для дальнейшего составления плана работ для преждевременного износа и поддержания эксплуатационных показателей и работоспособности общего имущества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122013" y="980729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11760" y="2636912"/>
            <a:ext cx="6275040" cy="3489251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 объекта недвижимости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и устранить места наибольших тепловых потерь можно с помощью энергетических обследований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энергоаудита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 помощью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съемки без привлечения специализированных организаций.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позволяют своевременно выявить некачественную работу при строительстве или ремонте, места с наибольшими потерями энергии, которые в процессе дальнейшей эксплуатации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увеличивают издержки и могут привести к авариям.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79037\Desktop\осмотр февраль 2021\3021\FLIR0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121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037\Desktop\осмотр февраль 2021\3021\FLIR0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7855"/>
            <a:ext cx="2782867" cy="20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79037\Desktop\осмотр февраль 2021\3021\FLIR01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61062" y="3262963"/>
            <a:ext cx="3483493" cy="26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122012" y="980729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83768" y="2492896"/>
            <a:ext cx="6203032" cy="363326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 (диагностики) электрооборудования можно обнаружить самые разные дефекты электрооборудования. Уникальность и эффективность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электрооборудования обусловлена тем, что диагностика проводиться при задействованном оборудовании,  под полной нагрузке сетей и электрооборудования - что дает реальную картину происходящих процессов и развивающихся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849" y="2825671"/>
            <a:ext cx="2547164" cy="19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122013" y="980729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2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29872" y="2492896"/>
            <a:ext cx="6356928" cy="363326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Внедрение технологий энергосбережения в целях повышения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экономии финансовых и материальных затрат.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Введение на предприятие системы энергетического менеджмента позволяет найти и соблюсти баланс оптимального потребления    Исполнитель обязуется оказать Заказчику консультационные услуги и техническое сопровождение по комплексу вопросов, связанных с энергопотреблением и о внедрении каких-либо энергосберегающих технологий на предприятии.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122013" y="980729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4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8796" r="70264" b="84199"/>
          <a:stretch/>
        </p:blipFill>
        <p:spPr bwMode="auto">
          <a:xfrm>
            <a:off x="447805" y="6165304"/>
            <a:ext cx="1882067" cy="4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36840" y="3573016"/>
            <a:ext cx="5623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энергосбережения в целях повышения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экономии финансовых и материальных затрат.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сохранением тепла, по выявлению мест промерзаний в помещениях решаются с помощью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при     помощи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места перегрева кабельных линий, контактов в ВРУ, щитках и     определяются пр.   тепловые дефекты</a:t>
            </a:r>
            <a:r>
              <a:rPr lang="ru-RU" dirty="0" smtClean="0"/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C:\Users\79037\Desktop\осмотр февраль 2021\3021\FLIR0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32302" y="681555"/>
            <a:ext cx="3010556" cy="22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9037\Desktop\осмотр февраль 2021\3021\FLIR0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064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9037\Desktop\осмотр февраль 2021\3021\FLIR0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0889" y="3736501"/>
            <a:ext cx="3422819" cy="25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" b="37723"/>
          <a:stretch/>
        </p:blipFill>
        <p:spPr bwMode="auto">
          <a:xfrm>
            <a:off x="122013" y="980729"/>
            <a:ext cx="2289747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4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320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79037</cp:lastModifiedBy>
  <cp:revision>21</cp:revision>
  <dcterms:created xsi:type="dcterms:W3CDTF">2019-12-06T23:20:36Z</dcterms:created>
  <dcterms:modified xsi:type="dcterms:W3CDTF">2021-11-04T12:31:21Z</dcterms:modified>
</cp:coreProperties>
</file>